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sldIdLst>
    <p:sldId id="256" r:id="rId2"/>
    <p:sldId id="287" r:id="rId3"/>
    <p:sldId id="286" r:id="rId4"/>
    <p:sldId id="276" r:id="rId5"/>
    <p:sldId id="258" r:id="rId6"/>
    <p:sldId id="262" r:id="rId7"/>
    <p:sldId id="267" r:id="rId8"/>
    <p:sldId id="261" r:id="rId9"/>
    <p:sldId id="264" r:id="rId10"/>
    <p:sldId id="288" r:id="rId11"/>
    <p:sldId id="278" r:id="rId12"/>
    <p:sldId id="279" r:id="rId13"/>
    <p:sldId id="283" r:id="rId14"/>
    <p:sldId id="284" r:id="rId15"/>
    <p:sldId id="268" r:id="rId16"/>
    <p:sldId id="269" r:id="rId17"/>
    <p:sldId id="275" r:id="rId18"/>
    <p:sldId id="273" r:id="rId19"/>
    <p:sldId id="292" r:id="rId20"/>
    <p:sldId id="272" r:id="rId21"/>
    <p:sldId id="277" r:id="rId22"/>
    <p:sldId id="280" r:id="rId23"/>
    <p:sldId id="281" r:id="rId24"/>
    <p:sldId id="285" r:id="rId25"/>
    <p:sldId id="274" r:id="rId26"/>
    <p:sldId id="263" r:id="rId27"/>
    <p:sldId id="282" r:id="rId28"/>
    <p:sldId id="291"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3126" autoAdjust="0"/>
  </p:normalViewPr>
  <p:slideViewPr>
    <p:cSldViewPr>
      <p:cViewPr>
        <p:scale>
          <a:sx n="60" d="100"/>
          <a:sy n="60" d="100"/>
        </p:scale>
        <p:origin x="-1656" y="-102"/>
      </p:cViewPr>
      <p:guideLst>
        <p:guide orient="horz" pos="2160"/>
        <p:guide pos="2880"/>
      </p:guideLst>
    </p:cSldViewPr>
  </p:slideViewPr>
  <p:outlineViewPr>
    <p:cViewPr>
      <p:scale>
        <a:sx n="33" d="100"/>
        <a:sy n="33" d="100"/>
      </p:scale>
      <p:origin x="0" y="-336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18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39E4C-88B1-465E-8E99-66130F4C0407}" type="datetimeFigureOut">
              <a:rPr lang="es-MX" smtClean="0"/>
              <a:t>06/09/2016</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65217-E446-458D-A989-0FB2E5717BA4}" type="slidenum">
              <a:rPr lang="es-MX" smtClean="0"/>
              <a:t>‹#›</a:t>
            </a:fld>
            <a:endParaRPr lang="es-MX" dirty="0"/>
          </a:p>
        </p:txBody>
      </p:sp>
    </p:spTree>
    <p:extLst>
      <p:ext uri="{BB962C8B-B14F-4D97-AF65-F5344CB8AC3E}">
        <p14:creationId xmlns:p14="http://schemas.microsoft.com/office/powerpoint/2010/main" val="377409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a:t>
            </a:r>
            <a:r>
              <a:rPr lang="en-US" baseline="0" dirty="0" smtClean="0"/>
              <a:t> Sabol, RN, Care Message Coordinator for Family Health Partnership Clinic in Crystal Lake, Illinois</a:t>
            </a:r>
          </a:p>
          <a:p>
            <a:r>
              <a:rPr lang="en-US" baseline="0" dirty="0" smtClean="0"/>
              <a:t>Mike Romagnoli, Operations Manager, for Community Health Care Clinic, Normal, Illinois</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a:t>
            </a:fld>
            <a:endParaRPr lang="es-MX" dirty="0"/>
          </a:p>
        </p:txBody>
      </p:sp>
    </p:spTree>
    <p:extLst>
      <p:ext uri="{BB962C8B-B14F-4D97-AF65-F5344CB8AC3E}">
        <p14:creationId xmlns:p14="http://schemas.microsoft.com/office/powerpoint/2010/main" val="94393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this grant was the collaboration aspect.</a:t>
            </a:r>
            <a:r>
              <a:rPr lang="en-US" baseline="0" dirty="0" smtClean="0"/>
              <a:t> Our clinics use the same EMR and we both used </a:t>
            </a:r>
            <a:r>
              <a:rPr lang="en-US" baseline="0" dirty="0" err="1" smtClean="0"/>
              <a:t>CareMessage</a:t>
            </a:r>
            <a:r>
              <a:rPr lang="en-US" baseline="0" dirty="0" smtClean="0"/>
              <a:t> texting platform. </a:t>
            </a:r>
            <a:r>
              <a:rPr lang="en-US" smtClean="0"/>
              <a:t>I</a:t>
            </a:r>
            <a:r>
              <a:rPr lang="en-US" baseline="0" smtClean="0"/>
              <a:t> hope that sums up some of the background of texting in health care, I’m going to hand it over to Mike now.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10</a:t>
            </a:fld>
            <a:endParaRPr lang="es-MX" dirty="0"/>
          </a:p>
        </p:txBody>
      </p:sp>
    </p:spTree>
    <p:extLst>
      <p:ext uri="{BB962C8B-B14F-4D97-AF65-F5344CB8AC3E}">
        <p14:creationId xmlns:p14="http://schemas.microsoft.com/office/powerpoint/2010/main" val="383833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CHCC started using </a:t>
            </a:r>
            <a:r>
              <a:rPr lang="en-US" dirty="0" err="1" smtClean="0"/>
              <a:t>CareMessage</a:t>
            </a:r>
            <a:r>
              <a:rPr lang="en-US" baseline="0" dirty="0" smtClean="0"/>
              <a:t> for appointment reminders.</a:t>
            </a:r>
          </a:p>
          <a:p>
            <a:r>
              <a:rPr lang="en-US" baseline="0" dirty="0" smtClean="0"/>
              <a:t>Reminder calls prior to CM. </a:t>
            </a:r>
          </a:p>
          <a:p>
            <a:r>
              <a:rPr lang="en-US" baseline="0" dirty="0" smtClean="0"/>
              <a:t>With track phones or “Obama phones”, after early part of month, no more minutes so no calling, but unlimited texting</a:t>
            </a:r>
            <a:endParaRPr lang="en-US" dirty="0" smtClean="0"/>
          </a:p>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11</a:t>
            </a:fld>
            <a:endParaRPr lang="es-MX" dirty="0"/>
          </a:p>
        </p:txBody>
      </p:sp>
    </p:spTree>
    <p:extLst>
      <p:ext uri="{BB962C8B-B14F-4D97-AF65-F5344CB8AC3E}">
        <p14:creationId xmlns:p14="http://schemas.microsoft.com/office/powerpoint/2010/main" val="271239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smtClean="0"/>
              <a:t>Reminder</a:t>
            </a:r>
            <a:r>
              <a:rPr lang="es-MX" baseline="0" dirty="0" smtClean="0"/>
              <a:t> </a:t>
            </a:r>
            <a:r>
              <a:rPr lang="es-MX" baseline="0" dirty="0" err="1" smtClean="0"/>
              <a:t>Calls</a:t>
            </a:r>
            <a:r>
              <a:rPr lang="es-MX" baseline="0" dirty="0" smtClean="0"/>
              <a:t> </a:t>
            </a:r>
            <a:r>
              <a:rPr lang="es-MX" baseline="0" dirty="0" err="1" smtClean="0"/>
              <a:t>were</a:t>
            </a:r>
            <a:r>
              <a:rPr lang="es-MX" baseline="0" dirty="0" smtClean="0"/>
              <a:t> </a:t>
            </a:r>
            <a:r>
              <a:rPr lang="es-MX" baseline="0" dirty="0" err="1" smtClean="0"/>
              <a:t>made</a:t>
            </a:r>
            <a:r>
              <a:rPr lang="es-MX" baseline="0" dirty="0" smtClean="0"/>
              <a:t>, </a:t>
            </a:r>
            <a:r>
              <a:rPr lang="es-MX" baseline="0" dirty="0" err="1" smtClean="0"/>
              <a:t>sometimes</a:t>
            </a:r>
            <a:r>
              <a:rPr lang="es-MX" baseline="0" dirty="0" smtClean="0"/>
              <a:t> </a:t>
            </a:r>
            <a:r>
              <a:rPr lang="es-MX" baseline="0" dirty="0" err="1" smtClean="0"/>
              <a:t>sucessfully</a:t>
            </a:r>
            <a:r>
              <a:rPr lang="es-MX" baseline="0" dirty="0" smtClean="0"/>
              <a:t> </a:t>
            </a:r>
            <a:r>
              <a:rPr lang="es-MX" baseline="0" dirty="0" err="1" smtClean="0"/>
              <a:t>even</a:t>
            </a:r>
            <a:r>
              <a:rPr lang="es-MX" baseline="0" dirty="0" smtClean="0"/>
              <a:t>. </a:t>
            </a:r>
            <a:r>
              <a:rPr lang="es-MX" baseline="0" dirty="0" err="1" smtClean="0"/>
              <a:t>Phone</a:t>
            </a:r>
            <a:r>
              <a:rPr lang="es-MX" baseline="0" dirty="0" smtClean="0"/>
              <a:t> </a:t>
            </a:r>
            <a:r>
              <a:rPr lang="es-MX" baseline="0" dirty="0" err="1" smtClean="0"/>
              <a:t>issues</a:t>
            </a:r>
            <a:endParaRPr lang="es-MX" baseline="0" dirty="0" smtClean="0"/>
          </a:p>
          <a:p>
            <a:r>
              <a:rPr lang="es-MX" baseline="0" dirty="0" err="1" smtClean="0"/>
              <a:t>Ran</a:t>
            </a:r>
            <a:r>
              <a:rPr lang="es-MX" baseline="0" dirty="0" smtClean="0"/>
              <a:t> </a:t>
            </a:r>
            <a:r>
              <a:rPr lang="es-MX" baseline="0" dirty="0" err="1" smtClean="0"/>
              <a:t>about</a:t>
            </a:r>
            <a:r>
              <a:rPr lang="es-MX" baseline="0" dirty="0" smtClean="0"/>
              <a:t> a 9.7% no show </a:t>
            </a:r>
            <a:r>
              <a:rPr lang="es-MX" baseline="0" dirty="0" err="1" smtClean="0"/>
              <a:t>rate</a:t>
            </a:r>
            <a:r>
              <a:rPr lang="es-MX" baseline="0" dirty="0" smtClean="0"/>
              <a:t>, </a:t>
            </a:r>
            <a:r>
              <a:rPr lang="es-MX" baseline="0" dirty="0" err="1" smtClean="0"/>
              <a:t>always</a:t>
            </a:r>
            <a:r>
              <a:rPr lang="es-MX" baseline="0" dirty="0" smtClean="0"/>
              <a:t> </a:t>
            </a:r>
            <a:r>
              <a:rPr lang="es-MX" baseline="0" dirty="0" err="1" smtClean="0"/>
              <a:t>wanted</a:t>
            </a:r>
            <a:r>
              <a:rPr lang="es-MX" baseline="0" dirty="0" smtClean="0"/>
              <a:t> </a:t>
            </a:r>
            <a:r>
              <a:rPr lang="es-MX" baseline="0" dirty="0" err="1" smtClean="0"/>
              <a:t>much</a:t>
            </a:r>
            <a:r>
              <a:rPr lang="es-MX" baseline="0" dirty="0" smtClean="0"/>
              <a:t> </a:t>
            </a:r>
            <a:r>
              <a:rPr lang="es-MX" baseline="0" dirty="0" err="1" smtClean="0"/>
              <a:t>lower</a:t>
            </a:r>
            <a:r>
              <a:rPr lang="es-MX" baseline="0" dirty="0" smtClean="0"/>
              <a:t> </a:t>
            </a:r>
            <a:r>
              <a:rPr lang="es-MX" baseline="0" dirty="0" err="1" smtClean="0"/>
              <a:t>than</a:t>
            </a:r>
            <a:r>
              <a:rPr lang="es-MX" baseline="0" dirty="0" smtClean="0"/>
              <a:t> </a:t>
            </a:r>
            <a:r>
              <a:rPr lang="es-MX" baseline="0" dirty="0" err="1" smtClean="0"/>
              <a:t>this</a:t>
            </a:r>
            <a:r>
              <a:rPr lang="es-MX" baseline="0" dirty="0" smtClean="0"/>
              <a:t>.  In </a:t>
            </a:r>
            <a:r>
              <a:rPr lang="es-MX" baseline="0" dirty="0" err="1" smtClean="0"/>
              <a:t>first</a:t>
            </a:r>
            <a:r>
              <a:rPr lang="es-MX" baseline="0" dirty="0" smtClean="0"/>
              <a:t> 3 full </a:t>
            </a:r>
            <a:r>
              <a:rPr lang="es-MX" baseline="0" dirty="0" err="1" smtClean="0"/>
              <a:t>months</a:t>
            </a:r>
            <a:r>
              <a:rPr lang="es-MX" baseline="0" dirty="0" smtClean="0"/>
              <a:t> of use, </a:t>
            </a:r>
            <a:r>
              <a:rPr lang="es-MX" baseline="0" dirty="0" err="1" smtClean="0"/>
              <a:t>went</a:t>
            </a:r>
            <a:r>
              <a:rPr lang="es-MX" baseline="0" dirty="0" smtClean="0"/>
              <a:t> to 8.4%.</a:t>
            </a:r>
          </a:p>
          <a:p>
            <a:r>
              <a:rPr lang="es-MX" baseline="0" dirty="0" err="1" smtClean="0"/>
              <a:t>Goals</a:t>
            </a:r>
            <a:r>
              <a:rPr lang="es-MX" baseline="0" dirty="0" smtClean="0"/>
              <a:t>:  </a:t>
            </a:r>
            <a:r>
              <a:rPr lang="es-MX" baseline="0" dirty="0" err="1" smtClean="0"/>
              <a:t>Create</a:t>
            </a:r>
            <a:r>
              <a:rPr lang="es-MX" baseline="0" dirty="0" smtClean="0"/>
              <a:t> a more “fluid” </a:t>
            </a:r>
            <a:r>
              <a:rPr lang="es-MX" baseline="0" dirty="0" err="1" smtClean="0"/>
              <a:t>schedule</a:t>
            </a:r>
            <a:r>
              <a:rPr lang="es-MX" baseline="0" dirty="0" smtClean="0"/>
              <a:t> </a:t>
            </a:r>
            <a:r>
              <a:rPr lang="es-MX" baseline="0" dirty="0" err="1" smtClean="0"/>
              <a:t>by</a:t>
            </a:r>
            <a:r>
              <a:rPr lang="es-MX" baseline="0" dirty="0" smtClean="0"/>
              <a:t> </a:t>
            </a:r>
            <a:r>
              <a:rPr lang="es-MX" baseline="0" dirty="0" err="1" smtClean="0"/>
              <a:t>cancelling</a:t>
            </a:r>
            <a:r>
              <a:rPr lang="es-MX" baseline="0" dirty="0" smtClean="0"/>
              <a:t> </a:t>
            </a:r>
            <a:r>
              <a:rPr lang="es-MX" baseline="0" dirty="0" err="1" smtClean="0"/>
              <a:t>appointments</a:t>
            </a:r>
            <a:r>
              <a:rPr lang="es-MX" baseline="0" dirty="0" smtClean="0"/>
              <a:t> </a:t>
            </a:r>
            <a:r>
              <a:rPr lang="es-MX" baseline="0" dirty="0" err="1" smtClean="0"/>
              <a:t>farther</a:t>
            </a:r>
            <a:r>
              <a:rPr lang="es-MX" baseline="0" dirty="0" smtClean="0"/>
              <a:t> </a:t>
            </a:r>
            <a:r>
              <a:rPr lang="es-MX" baseline="0" dirty="0" err="1" smtClean="0"/>
              <a:t>out</a:t>
            </a:r>
            <a:r>
              <a:rPr lang="es-MX" baseline="0" dirty="0" smtClean="0"/>
              <a:t> and </a:t>
            </a:r>
            <a:r>
              <a:rPr lang="es-MX" baseline="0" dirty="0" err="1" smtClean="0"/>
              <a:t>refilling</a:t>
            </a:r>
            <a:endParaRPr lang="es-MX" baseline="0" dirty="0" smtClean="0"/>
          </a:p>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12</a:t>
            </a:fld>
            <a:endParaRPr lang="es-MX" dirty="0"/>
          </a:p>
        </p:txBody>
      </p:sp>
    </p:spTree>
    <p:extLst>
      <p:ext uri="{BB962C8B-B14F-4D97-AF65-F5344CB8AC3E}">
        <p14:creationId xmlns:p14="http://schemas.microsoft.com/office/powerpoint/2010/main" val="341558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more of</a:t>
            </a:r>
            <a:r>
              <a:rPr lang="en-US" baseline="0" dirty="0" smtClean="0"/>
              <a:t> a “let’s go 100mph and figure it out” versus “Here’s the plan” kind of guy</a:t>
            </a:r>
          </a:p>
          <a:p>
            <a:r>
              <a:rPr lang="en-US" baseline="0" dirty="0" smtClean="0"/>
              <a:t>I was ready to just start texting any and everyone…but that’s not really how it works.</a:t>
            </a:r>
          </a:p>
          <a:p>
            <a:r>
              <a:rPr lang="en-US" baseline="0" dirty="0" smtClean="0"/>
              <a:t>Let patients know that it’s coming.  COLLECT PHONE NUMBERS!</a:t>
            </a:r>
          </a:p>
          <a:p>
            <a:r>
              <a:rPr lang="en-US" baseline="0" dirty="0" smtClean="0"/>
              <a:t>What:  Appointment reminders (date, time…)</a:t>
            </a:r>
          </a:p>
          <a:p>
            <a:r>
              <a:rPr lang="en-US" baseline="0" dirty="0" smtClean="0"/>
              <a:t>When:  Per </a:t>
            </a:r>
            <a:r>
              <a:rPr lang="en-US" baseline="0" dirty="0" err="1" smtClean="0"/>
              <a:t>CareMessage</a:t>
            </a:r>
            <a:r>
              <a:rPr lang="en-US" baseline="0" dirty="0" smtClean="0"/>
              <a:t>, 9:00 a.m. is the best time, and two reminders, at 5 days and 1 day</a:t>
            </a:r>
          </a:p>
          <a:p>
            <a:r>
              <a:rPr lang="en-US" baseline="0" dirty="0" smtClean="0"/>
              <a:t>Too much?  2 reminders is plenty, more than that is just being clingy.</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13</a:t>
            </a:fld>
            <a:endParaRPr lang="es-MX" dirty="0"/>
          </a:p>
        </p:txBody>
      </p:sp>
    </p:spTree>
    <p:extLst>
      <p:ext uri="{BB962C8B-B14F-4D97-AF65-F5344CB8AC3E}">
        <p14:creationId xmlns:p14="http://schemas.microsoft.com/office/powerpoint/2010/main" val="195744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MX" dirty="0" smtClean="0"/>
              <a:t>ALL </a:t>
            </a:r>
            <a:r>
              <a:rPr lang="es-MX" dirty="0" err="1" smtClean="0"/>
              <a:t>patients</a:t>
            </a:r>
            <a:r>
              <a:rPr lang="es-MX" dirty="0" smtClean="0"/>
              <a:t> </a:t>
            </a:r>
            <a:r>
              <a:rPr lang="es-MX" dirty="0" err="1" smtClean="0"/>
              <a:t>would</a:t>
            </a:r>
            <a:r>
              <a:rPr lang="es-MX" baseline="0" dirty="0" smtClean="0"/>
              <a:t> </a:t>
            </a:r>
            <a:r>
              <a:rPr lang="es-MX" baseline="0" dirty="0" err="1" smtClean="0"/>
              <a:t>get</a:t>
            </a:r>
            <a:r>
              <a:rPr lang="es-MX" baseline="0" dirty="0" smtClean="0"/>
              <a:t> </a:t>
            </a:r>
            <a:r>
              <a:rPr lang="es-MX" baseline="0" dirty="0" err="1" smtClean="0"/>
              <a:t>welcome</a:t>
            </a:r>
            <a:r>
              <a:rPr lang="es-MX" baseline="0" dirty="0" smtClean="0"/>
              <a:t> </a:t>
            </a:r>
            <a:r>
              <a:rPr lang="es-MX" baseline="0" dirty="0" err="1" smtClean="0"/>
              <a:t>message</a:t>
            </a:r>
            <a:r>
              <a:rPr lang="es-MX" baseline="0" dirty="0" smtClean="0"/>
              <a:t>.  </a:t>
            </a:r>
            <a:r>
              <a:rPr lang="es-MX" baseline="0" dirty="0" err="1" smtClean="0"/>
              <a:t>Needed</a:t>
            </a:r>
            <a:r>
              <a:rPr lang="es-MX" baseline="0" dirty="0" smtClean="0"/>
              <a:t> to </a:t>
            </a:r>
            <a:r>
              <a:rPr lang="es-MX" baseline="0" dirty="0" err="1" smtClean="0"/>
              <a:t>only</a:t>
            </a:r>
            <a:r>
              <a:rPr lang="es-MX" baseline="0" dirty="0" smtClean="0"/>
              <a:t> do active </a:t>
            </a:r>
            <a:r>
              <a:rPr lang="es-MX" baseline="0" dirty="0" err="1" smtClean="0"/>
              <a:t>patients</a:t>
            </a:r>
            <a:r>
              <a:rPr lang="es-MX" baseline="0" dirty="0" smtClean="0"/>
              <a:t>. (</a:t>
            </a:r>
            <a:r>
              <a:rPr lang="es-MX" baseline="0" dirty="0" err="1" smtClean="0"/>
              <a:t>first</a:t>
            </a:r>
            <a:r>
              <a:rPr lang="es-MX" baseline="0" dirty="0" smtClean="0"/>
              <a:t> </a:t>
            </a:r>
            <a:r>
              <a:rPr lang="es-MX" baseline="0" dirty="0" err="1" smtClean="0"/>
              <a:t>clinic</a:t>
            </a:r>
            <a:r>
              <a:rPr lang="es-MX" baseline="0" dirty="0" smtClean="0"/>
              <a:t> to do full </a:t>
            </a:r>
            <a:r>
              <a:rPr lang="es-MX" baseline="0" dirty="0" err="1" smtClean="0"/>
              <a:t>integration</a:t>
            </a:r>
            <a:r>
              <a:rPr lang="es-MX" baseline="0" dirty="0" smtClean="0"/>
              <a:t>)</a:t>
            </a:r>
          </a:p>
          <a:p>
            <a:pPr marL="228600" indent="-228600">
              <a:buAutoNum type="arabicPeriod"/>
            </a:pPr>
            <a:r>
              <a:rPr lang="es-MX" baseline="0" dirty="0" err="1" smtClean="0"/>
              <a:t>Who</a:t>
            </a:r>
            <a:r>
              <a:rPr lang="es-MX" baseline="0" dirty="0" smtClean="0"/>
              <a:t> </a:t>
            </a:r>
            <a:r>
              <a:rPr lang="es-MX" baseline="0" dirty="0" err="1" smtClean="0"/>
              <a:t>monitors</a:t>
            </a:r>
            <a:r>
              <a:rPr lang="es-MX" baseline="0" dirty="0" smtClean="0"/>
              <a:t> responses?</a:t>
            </a:r>
          </a:p>
          <a:p>
            <a:pPr marL="0" indent="0">
              <a:buNone/>
            </a:pPr>
            <a:r>
              <a:rPr lang="es-MX" baseline="0" dirty="0" smtClean="0"/>
              <a:t>3.   </a:t>
            </a:r>
            <a:r>
              <a:rPr lang="es-MX" baseline="0" dirty="0" err="1" smtClean="0"/>
              <a:t>Who</a:t>
            </a:r>
            <a:r>
              <a:rPr lang="es-MX" baseline="0" dirty="0" smtClean="0"/>
              <a:t> </a:t>
            </a:r>
            <a:r>
              <a:rPr lang="es-MX" baseline="0" dirty="0" err="1" smtClean="0"/>
              <a:t>is</a:t>
            </a:r>
            <a:r>
              <a:rPr lang="es-MX" baseline="0" dirty="0" smtClean="0"/>
              <a:t> </a:t>
            </a:r>
            <a:r>
              <a:rPr lang="es-MX" baseline="0" dirty="0" err="1" smtClean="0"/>
              <a:t>going</a:t>
            </a:r>
            <a:r>
              <a:rPr lang="es-MX" baseline="0" dirty="0" smtClean="0"/>
              <a:t> to </a:t>
            </a:r>
            <a:r>
              <a:rPr lang="es-MX" baseline="0" dirty="0" err="1" smtClean="0"/>
              <a:t>keep</a:t>
            </a:r>
            <a:r>
              <a:rPr lang="es-MX" baseline="0" dirty="0" smtClean="0"/>
              <a:t> </a:t>
            </a:r>
            <a:r>
              <a:rPr lang="es-MX" baseline="0" dirty="0" err="1" smtClean="0"/>
              <a:t>track</a:t>
            </a:r>
            <a:r>
              <a:rPr lang="es-MX" baseline="0" dirty="0" smtClean="0"/>
              <a:t> of </a:t>
            </a:r>
            <a:r>
              <a:rPr lang="es-MX" baseline="0" dirty="0" err="1" smtClean="0"/>
              <a:t>cancellations</a:t>
            </a:r>
            <a:r>
              <a:rPr lang="es-MX" baseline="0" dirty="0" smtClean="0"/>
              <a:t>?  </a:t>
            </a:r>
          </a:p>
          <a:p>
            <a:pPr marL="228600" indent="-228600">
              <a:buAutoNum type="arabicPeriod" startAt="4"/>
            </a:pPr>
            <a:r>
              <a:rPr lang="es-MX" baseline="0" dirty="0" smtClean="0"/>
              <a:t>Do </a:t>
            </a:r>
            <a:r>
              <a:rPr lang="es-MX" baseline="0" dirty="0" err="1" smtClean="0"/>
              <a:t>we</a:t>
            </a:r>
            <a:r>
              <a:rPr lang="es-MX" baseline="0" dirty="0" smtClean="0"/>
              <a:t> </a:t>
            </a:r>
            <a:r>
              <a:rPr lang="es-MX" baseline="0" dirty="0" err="1" smtClean="0"/>
              <a:t>call</a:t>
            </a:r>
            <a:r>
              <a:rPr lang="es-MX" baseline="0" dirty="0" smtClean="0"/>
              <a:t> </a:t>
            </a:r>
            <a:r>
              <a:rPr lang="es-MX" baseline="0" dirty="0" err="1" smtClean="0"/>
              <a:t>them</a:t>
            </a:r>
            <a:r>
              <a:rPr lang="es-MX" baseline="0" dirty="0" smtClean="0"/>
              <a:t> to </a:t>
            </a:r>
            <a:r>
              <a:rPr lang="es-MX" baseline="0" dirty="0" err="1" smtClean="0"/>
              <a:t>reschedule</a:t>
            </a:r>
            <a:r>
              <a:rPr lang="es-MX" baseline="0" dirty="0" smtClean="0"/>
              <a:t>?  Do </a:t>
            </a:r>
            <a:r>
              <a:rPr lang="es-MX" baseline="0" dirty="0" err="1" smtClean="0"/>
              <a:t>they</a:t>
            </a:r>
            <a:r>
              <a:rPr lang="es-MX" baseline="0" dirty="0" smtClean="0"/>
              <a:t> NEED to </a:t>
            </a:r>
            <a:r>
              <a:rPr lang="es-MX" baseline="0" dirty="0" err="1" smtClean="0"/>
              <a:t>reschedule</a:t>
            </a:r>
            <a:r>
              <a:rPr lang="es-MX" baseline="0" dirty="0" smtClean="0"/>
              <a:t>?</a:t>
            </a:r>
          </a:p>
          <a:p>
            <a:pPr marL="228600" indent="-228600">
              <a:buAutoNum type="arabicPeriod" startAt="4"/>
            </a:pPr>
            <a:r>
              <a:rPr lang="es-MX" baseline="0" dirty="0" smtClean="0"/>
              <a:t>Pre-</a:t>
            </a:r>
            <a:r>
              <a:rPr lang="es-MX" baseline="0" dirty="0" err="1" smtClean="0"/>
              <a:t>planning</a:t>
            </a:r>
            <a:r>
              <a:rPr lang="es-MX" baseline="0" dirty="0" smtClean="0"/>
              <a:t> </a:t>
            </a:r>
            <a:r>
              <a:rPr lang="es-MX" baseline="0" dirty="0" err="1" smtClean="0"/>
              <a:t>prevents</a:t>
            </a:r>
            <a:r>
              <a:rPr lang="es-MX" baseline="0" dirty="0" smtClean="0"/>
              <a:t> </a:t>
            </a:r>
            <a:r>
              <a:rPr lang="es-MX" baseline="0" dirty="0" err="1" smtClean="0"/>
              <a:t>confusion</a:t>
            </a:r>
            <a:r>
              <a:rPr lang="es-MX" baseline="0" dirty="0" smtClean="0"/>
              <a:t> </a:t>
            </a:r>
            <a:r>
              <a:rPr lang="es-MX" baseline="0" dirty="0" err="1" smtClean="0"/>
              <a:t>when</a:t>
            </a:r>
            <a:r>
              <a:rPr lang="es-MX" baseline="0" dirty="0" smtClean="0"/>
              <a:t> </a:t>
            </a:r>
            <a:r>
              <a:rPr lang="es-MX" baseline="0" dirty="0" err="1" smtClean="0"/>
              <a:t>it</a:t>
            </a:r>
            <a:r>
              <a:rPr lang="es-MX" baseline="0" dirty="0" smtClean="0"/>
              <a:t> comes time to </a:t>
            </a:r>
            <a:r>
              <a:rPr lang="es-MX" baseline="0" dirty="0" err="1" smtClean="0"/>
              <a:t>launch</a:t>
            </a:r>
            <a:r>
              <a:rPr lang="es-MX" baseline="0" dirty="0" smtClean="0"/>
              <a:t>!  CM </a:t>
            </a:r>
            <a:r>
              <a:rPr lang="es-MX" baseline="0" dirty="0" err="1" smtClean="0"/>
              <a:t>Integration</a:t>
            </a:r>
            <a:r>
              <a:rPr lang="es-MX" baseline="0" dirty="0" smtClean="0"/>
              <a:t> plan </a:t>
            </a:r>
            <a:r>
              <a:rPr lang="es-MX" baseline="0" dirty="0" err="1" smtClean="0"/>
              <a:t>that</a:t>
            </a:r>
            <a:r>
              <a:rPr lang="es-MX" baseline="0" dirty="0" smtClean="0"/>
              <a:t> </a:t>
            </a:r>
            <a:r>
              <a:rPr lang="es-MX" baseline="0" dirty="0" err="1" smtClean="0"/>
              <a:t>was</a:t>
            </a:r>
            <a:r>
              <a:rPr lang="es-MX" baseline="0" dirty="0" smtClean="0"/>
              <a:t> </a:t>
            </a:r>
            <a:r>
              <a:rPr lang="es-MX" baseline="0" dirty="0" err="1" smtClean="0"/>
              <a:t>updated</a:t>
            </a:r>
            <a:r>
              <a:rPr lang="es-MX" baseline="0" dirty="0" smtClean="0"/>
              <a:t> </a:t>
            </a:r>
            <a:r>
              <a:rPr lang="es-MX" baseline="0" dirty="0" err="1" smtClean="0"/>
              <a:t>almost</a:t>
            </a:r>
            <a:r>
              <a:rPr lang="es-MX" baseline="0" dirty="0" smtClean="0"/>
              <a:t> </a:t>
            </a:r>
            <a:r>
              <a:rPr lang="es-MX" baseline="0" dirty="0" err="1" smtClean="0"/>
              <a:t>daily</a:t>
            </a:r>
            <a:r>
              <a:rPr lang="es-MX" baseline="0" dirty="0" smtClean="0"/>
              <a:t>.</a:t>
            </a:r>
          </a:p>
          <a:p>
            <a:pPr marL="228600" indent="-228600">
              <a:buAutoNum type="arabicPeriod" startAt="2"/>
            </a:pP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14</a:t>
            </a:fld>
            <a:endParaRPr lang="es-MX" dirty="0"/>
          </a:p>
        </p:txBody>
      </p:sp>
    </p:spTree>
    <p:extLst>
      <p:ext uri="{BB962C8B-B14F-4D97-AF65-F5344CB8AC3E}">
        <p14:creationId xmlns:p14="http://schemas.microsoft.com/office/powerpoint/2010/main" val="394695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year to get this done: First</a:t>
            </a:r>
            <a:r>
              <a:rPr lang="en-US" baseline="0" dirty="0" smtClean="0"/>
              <a:t> </a:t>
            </a:r>
            <a:r>
              <a:rPr lang="en-US" dirty="0" smtClean="0"/>
              <a:t>12 weeks</a:t>
            </a:r>
            <a:r>
              <a:rPr lang="en-US" baseline="0" dirty="0" smtClean="0"/>
              <a:t> enrolled patients for the diabetes and hypertension modules and created an Excel database to organize my data. In all, </a:t>
            </a:r>
            <a:r>
              <a:rPr lang="en-US" dirty="0" smtClean="0"/>
              <a:t> 208 approached 148 yes/60</a:t>
            </a:r>
            <a:r>
              <a:rPr lang="en-US" baseline="0" dirty="0" smtClean="0"/>
              <a:t> no. I approached patients in the exam room while waiting for provider. </a:t>
            </a:r>
            <a:r>
              <a:rPr lang="en-US" sz="1200" baseline="0" dirty="0" smtClean="0"/>
              <a:t>Once we had enough patients, the texting itself is automated by </a:t>
            </a:r>
            <a:r>
              <a:rPr lang="en-US" sz="1200" baseline="0" dirty="0" err="1" smtClean="0"/>
              <a:t>CareMessage</a:t>
            </a:r>
            <a:r>
              <a:rPr lang="en-US" sz="1200" baseline="0" dirty="0" smtClean="0"/>
              <a:t>. The texts are somewhat two-way. By that I mean, patients can text back answers to questions, such as A or B, Yes or No. However, if patients, for example, type in their blood sugar, or ask questions, they get an automated response to call the clinic if they have specific questions. So that means I wasn’t going in 3 days a week and answering questions from 150 patients.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15</a:t>
            </a:fld>
            <a:endParaRPr lang="es-MX" dirty="0"/>
          </a:p>
        </p:txBody>
      </p:sp>
    </p:spTree>
    <p:extLst>
      <p:ext uri="{BB962C8B-B14F-4D97-AF65-F5344CB8AC3E}">
        <p14:creationId xmlns:p14="http://schemas.microsoft.com/office/powerpoint/2010/main" val="105302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to give you a visual, on the left is one of the diabetes texts we sent. On the right is one of the hypertension texts. </a:t>
            </a:r>
            <a:r>
              <a:rPr lang="en-US" sz="1200" baseline="0" dirty="0" smtClean="0"/>
              <a:t> Some messages were educational; others prompted patients to reflect on how they approach their disease and what they feel their challenges are. Great thing about </a:t>
            </a:r>
            <a:r>
              <a:rPr lang="en-US" sz="1200" baseline="0" dirty="0" err="1" smtClean="0"/>
              <a:t>CareMessage</a:t>
            </a:r>
            <a:r>
              <a:rPr lang="en-US" sz="1200" baseline="0" dirty="0" smtClean="0"/>
              <a:t> is the texts are geared toward limited health literacy patients. Delivered in small bits at a time</a:t>
            </a:r>
          </a:p>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16</a:t>
            </a:fld>
            <a:endParaRPr lang="es-MX" dirty="0"/>
          </a:p>
        </p:txBody>
      </p:sp>
    </p:spTree>
    <p:extLst>
      <p:ext uri="{BB962C8B-B14F-4D97-AF65-F5344CB8AC3E}">
        <p14:creationId xmlns:p14="http://schemas.microsoft.com/office/powerpoint/2010/main" val="134239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FHPC, there were 3 groups of patients who went through the texting programs: 2 diabetic groups and one hypertension group. These results are only for the first diabetic group; still awaiting follow-up among the other groups. But across the board, the results are positive.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17</a:t>
            </a:fld>
            <a:endParaRPr lang="es-MX" dirty="0"/>
          </a:p>
        </p:txBody>
      </p:sp>
    </p:spTree>
    <p:extLst>
      <p:ext uri="{BB962C8B-B14F-4D97-AF65-F5344CB8AC3E}">
        <p14:creationId xmlns:p14="http://schemas.microsoft.com/office/powerpoint/2010/main" val="209796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little more about </a:t>
            </a:r>
            <a:r>
              <a:rPr lang="en-US" baseline="0" dirty="0" err="1" smtClean="0"/>
              <a:t>CareMessage</a:t>
            </a:r>
            <a:r>
              <a:rPr lang="en-US" baseline="0" dirty="0" smtClean="0"/>
              <a:t>. </a:t>
            </a:r>
            <a:r>
              <a:rPr lang="en-US" baseline="0" dirty="0" smtClean="0"/>
              <a:t>one </a:t>
            </a:r>
            <a:r>
              <a:rPr lang="en-US" baseline="0" dirty="0" smtClean="0"/>
              <a:t>of a number of companies clinics might choose for a texting platform.</a:t>
            </a:r>
          </a:p>
          <a:p>
            <a:r>
              <a:rPr lang="en-US" baseline="0" dirty="0" err="1" smtClean="0"/>
              <a:t>CareMessage</a:t>
            </a:r>
            <a:r>
              <a:rPr lang="en-US" baseline="0" dirty="0" smtClean="0"/>
              <a:t> is a San Francisco based non-profit that offers text-based health interventions and appointment reminders. While it also offers solutions to private sector health organizations, </a:t>
            </a:r>
            <a:r>
              <a:rPr lang="en-US" baseline="0" dirty="0" err="1" smtClean="0"/>
              <a:t>CareMessage’s</a:t>
            </a:r>
            <a:r>
              <a:rPr lang="en-US" baseline="0" dirty="0" smtClean="0"/>
              <a:t> primary focus has been bringing mobile health technology to underserved populations. Here is an example of what the healthcare provider sees on the </a:t>
            </a:r>
            <a:r>
              <a:rPr lang="en-US" baseline="0" dirty="0" err="1" smtClean="0"/>
              <a:t>CareMessage</a:t>
            </a:r>
            <a:r>
              <a:rPr lang="en-US" baseline="0" dirty="0" smtClean="0"/>
              <a:t> dashboard. This is for our first diabetic group. You can see the response rate of 45%. The retention rate of 100% (no one opted out; all completed the program)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18</a:t>
            </a:fld>
            <a:endParaRPr lang="es-MX" dirty="0"/>
          </a:p>
        </p:txBody>
      </p:sp>
    </p:spTree>
    <p:extLst>
      <p:ext uri="{BB962C8B-B14F-4D97-AF65-F5344CB8AC3E}">
        <p14:creationId xmlns:p14="http://schemas.microsoft.com/office/powerpoint/2010/main" val="4995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AmeriCares</a:t>
            </a:r>
            <a:r>
              <a:rPr lang="en-US" baseline="0" dirty="0" smtClean="0"/>
              <a:t> comments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19</a:t>
            </a:fld>
            <a:endParaRPr lang="es-MX" dirty="0"/>
          </a:p>
        </p:txBody>
      </p:sp>
    </p:spTree>
    <p:extLst>
      <p:ext uri="{BB962C8B-B14F-4D97-AF65-F5344CB8AC3E}">
        <p14:creationId xmlns:p14="http://schemas.microsoft.com/office/powerpoint/2010/main" val="71567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Co-recipients of grants from IOMC and </a:t>
            </a:r>
            <a:r>
              <a:rPr lang="en-US" dirty="0" err="1" smtClean="0"/>
              <a:t>Telligen</a:t>
            </a:r>
            <a:r>
              <a:rPr lang="en-US" dirty="0" smtClean="0"/>
              <a:t>. These organizations make grants to improve health for underserved populations.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a:t>
            </a:fld>
            <a:endParaRPr lang="es-MX" dirty="0"/>
          </a:p>
        </p:txBody>
      </p:sp>
    </p:spTree>
    <p:extLst>
      <p:ext uri="{BB962C8B-B14F-4D97-AF65-F5344CB8AC3E}">
        <p14:creationId xmlns:p14="http://schemas.microsoft.com/office/powerpoint/2010/main" val="399897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patients, the cost should be nothing. You have to be mindful of patients who do not have unlimited texting plans. Those are still out there. Our front office staff said they have not heard from patients that they are being charged for texts. </a:t>
            </a:r>
          </a:p>
          <a:p>
            <a:r>
              <a:rPr lang="en-US" baseline="0" dirty="0" smtClean="0"/>
              <a:t>Costs for the clinic are pretty minimal too. The only in-house technical requirement is access to the Internet.</a:t>
            </a:r>
          </a:p>
          <a:p>
            <a:r>
              <a:rPr lang="en-US" baseline="0" dirty="0" smtClean="0"/>
              <a:t>Subscription programs to texting platforms can be found for less than $1,000 per year. But, the market is really exploding right now. So companies may be willing to offer free trials because they need real patients to test drive their product;  they would love to have data on real-world experiences with their platform.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20</a:t>
            </a:fld>
            <a:endParaRPr lang="es-MX" dirty="0"/>
          </a:p>
        </p:txBody>
      </p:sp>
    </p:spTree>
    <p:extLst>
      <p:ext uri="{BB962C8B-B14F-4D97-AF65-F5344CB8AC3E}">
        <p14:creationId xmlns:p14="http://schemas.microsoft.com/office/powerpoint/2010/main" val="3430870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And now for the fine print. We all know what HIPAA is; clinics who are going to text their patients also need to know something about the TCPA. The TCPA exempts health care messages from the more strict rules that apply to calls or texts for marketing purposes. So texting patients educational information or appointment reminders would be considered exempt, provided the messages follow the rules:</a:t>
            </a:r>
          </a:p>
          <a:p>
            <a:endParaRPr lang="en-US" dirty="0" smtClean="0"/>
          </a:p>
        </p:txBody>
      </p:sp>
      <p:sp>
        <p:nvSpPr>
          <p:cNvPr id="4" name="Slide Number Placeholder 3"/>
          <p:cNvSpPr>
            <a:spLocks noGrp="1"/>
          </p:cNvSpPr>
          <p:nvPr>
            <p:ph type="sldNum" sz="quarter" idx="10"/>
          </p:nvPr>
        </p:nvSpPr>
        <p:spPr/>
        <p:txBody>
          <a:bodyPr/>
          <a:lstStyle/>
          <a:p>
            <a:fld id="{65E65217-E446-458D-A989-0FB2E5717BA4}" type="slidenum">
              <a:rPr lang="es-MX" smtClean="0"/>
              <a:t>21</a:t>
            </a:fld>
            <a:endParaRPr lang="es-MX" dirty="0"/>
          </a:p>
        </p:txBody>
      </p:sp>
    </p:spTree>
    <p:extLst>
      <p:ext uri="{BB962C8B-B14F-4D97-AF65-F5344CB8AC3E}">
        <p14:creationId xmlns:p14="http://schemas.microsoft.com/office/powerpoint/2010/main" val="4268247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22</a:t>
            </a:fld>
            <a:endParaRPr lang="es-MX" dirty="0"/>
          </a:p>
        </p:txBody>
      </p:sp>
    </p:spTree>
    <p:extLst>
      <p:ext uri="{BB962C8B-B14F-4D97-AF65-F5344CB8AC3E}">
        <p14:creationId xmlns:p14="http://schemas.microsoft.com/office/powerpoint/2010/main" val="2079277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more to go</a:t>
            </a:r>
            <a:r>
              <a:rPr lang="en-US" baseline="0" dirty="0" smtClean="0"/>
              <a:t> …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23</a:t>
            </a:fld>
            <a:endParaRPr lang="es-MX" dirty="0"/>
          </a:p>
        </p:txBody>
      </p:sp>
    </p:spTree>
    <p:extLst>
      <p:ext uri="{BB962C8B-B14F-4D97-AF65-F5344CB8AC3E}">
        <p14:creationId xmlns:p14="http://schemas.microsoft.com/office/powerpoint/2010/main" val="389218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that you have just been put in charge of setting up your clinic’s new texting program. Do you know how you</a:t>
            </a:r>
            <a:r>
              <a:rPr lang="en-US" baseline="0" dirty="0" smtClean="0"/>
              <a:t> will get consent to text your patients? If they provide you their cellphone number, is that considered consent? Or do you need separate written consent? Based on my research, if you are signing them up for an educational program like the diabetes and </a:t>
            </a:r>
            <a:r>
              <a:rPr lang="en-US" baseline="0" dirty="0" err="1" smtClean="0"/>
              <a:t>htn</a:t>
            </a:r>
            <a:r>
              <a:rPr lang="en-US" baseline="0" dirty="0" smtClean="0"/>
              <a:t> one we did, separate written consent is a good idea. These pts. Received 3 </a:t>
            </a:r>
            <a:r>
              <a:rPr lang="en-US" baseline="0" dirty="0" err="1" smtClean="0"/>
              <a:t>msgs</a:t>
            </a:r>
            <a:r>
              <a:rPr lang="en-US" baseline="0" dirty="0" smtClean="0"/>
              <a:t> a week for 12-16 weeks, so that’s like 40 messages. That level of contact is a lot different than receiving appointment reminders occasionally. TCPA says “prior express consent” is required but case law since then has found voluntarily providing a phone number alone gives consent.</a:t>
            </a:r>
          </a:p>
          <a:p>
            <a:r>
              <a:rPr lang="en-US" baseline="0" dirty="0" smtClean="0"/>
              <a:t>But then there’s HIPAA ‘s Security Rule, which specifies security standards for disclosure and safeguarding of PHI.</a:t>
            </a:r>
          </a:p>
          <a:p>
            <a:r>
              <a:rPr lang="en-US" baseline="0" dirty="0" smtClean="0"/>
              <a:t>What is considered PHI? Even demographic information can be considered PHI, so even if you are not sending lab results, the Security Rule applies. Some things to consider: 1, 2. The Kings County Washington public health department details its struggle with complying with these laws. They wanted to send a reminder to parents of children who had received an initial flu shot, but the text message contained the child’s name and indicated it was time for their second flu shot. Their issue was that even though they had consent to text this information, that the cellular networks cannot provide a secure closed connection and thus this PHI was not being sent in a secure way. Their solution was to eliminate the name and make the message more generic, which they argue is less effective.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24</a:t>
            </a:fld>
            <a:endParaRPr lang="es-MX" dirty="0"/>
          </a:p>
        </p:txBody>
      </p:sp>
    </p:spTree>
    <p:extLst>
      <p:ext uri="{BB962C8B-B14F-4D97-AF65-F5344CB8AC3E}">
        <p14:creationId xmlns:p14="http://schemas.microsoft.com/office/powerpoint/2010/main" val="1075943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resources if your clinic</a:t>
            </a:r>
            <a:r>
              <a:rPr lang="en-US" baseline="0" dirty="0" smtClean="0"/>
              <a:t> is considering a texting program: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25</a:t>
            </a:fld>
            <a:endParaRPr lang="es-MX" dirty="0"/>
          </a:p>
        </p:txBody>
      </p:sp>
    </p:spTree>
    <p:extLst>
      <p:ext uri="{BB962C8B-B14F-4D97-AF65-F5344CB8AC3E}">
        <p14:creationId xmlns:p14="http://schemas.microsoft.com/office/powerpoint/2010/main" val="3572692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26</a:t>
            </a:fld>
            <a:endParaRPr lang="es-MX" dirty="0"/>
          </a:p>
        </p:txBody>
      </p:sp>
    </p:spTree>
    <p:extLst>
      <p:ext uri="{BB962C8B-B14F-4D97-AF65-F5344CB8AC3E}">
        <p14:creationId xmlns:p14="http://schemas.microsoft.com/office/powerpoint/2010/main" val="196170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27</a:t>
            </a:fld>
            <a:endParaRPr lang="es-MX" dirty="0"/>
          </a:p>
        </p:txBody>
      </p:sp>
    </p:spTree>
    <p:extLst>
      <p:ext uri="{BB962C8B-B14F-4D97-AF65-F5344CB8AC3E}">
        <p14:creationId xmlns:p14="http://schemas.microsoft.com/office/powerpoint/2010/main" val="835606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28</a:t>
            </a:fld>
            <a:endParaRPr lang="es-MX" dirty="0"/>
          </a:p>
        </p:txBody>
      </p:sp>
    </p:spTree>
    <p:extLst>
      <p:ext uri="{BB962C8B-B14F-4D97-AF65-F5344CB8AC3E}">
        <p14:creationId xmlns:p14="http://schemas.microsoft.com/office/powerpoint/2010/main" val="367566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Mike will share Community Health Care Clinic’s experience with transitioning from phone calls to texting appointment reminders.</a:t>
            </a:r>
          </a:p>
          <a:p>
            <a:r>
              <a:rPr lang="en-US" baseline="0" dirty="0" smtClean="0"/>
              <a:t>I will discuss Family Health Partnership Clinic’s experience with diabetes and hypertension patient outcomes after they completed the programs. A little about our clinics: we are both sliding scale clinics for uninsured adults. </a:t>
            </a:r>
            <a:r>
              <a:rPr lang="es-MX" baseline="0" dirty="0" err="1" smtClean="0"/>
              <a:t>We</a:t>
            </a:r>
            <a:r>
              <a:rPr lang="es-MX" baseline="0" dirty="0" smtClean="0"/>
              <a:t> are </a:t>
            </a:r>
            <a:r>
              <a:rPr lang="es-MX" baseline="0" dirty="0" err="1" smtClean="0"/>
              <a:t>located</a:t>
            </a:r>
            <a:r>
              <a:rPr lang="es-MX" baseline="0" dirty="0" smtClean="0"/>
              <a:t> in </a:t>
            </a:r>
            <a:r>
              <a:rPr lang="es-MX" baseline="0" dirty="0" err="1" smtClean="0"/>
              <a:t>mid-sized</a:t>
            </a:r>
            <a:r>
              <a:rPr lang="es-MX" baseline="0" dirty="0" smtClean="0"/>
              <a:t> Illinois </a:t>
            </a:r>
            <a:r>
              <a:rPr lang="es-MX" baseline="0" dirty="0" err="1" smtClean="0"/>
              <a:t>towns</a:t>
            </a:r>
            <a:r>
              <a:rPr lang="es-MX" baseline="0" dirty="0" smtClean="0"/>
              <a:t>; </a:t>
            </a:r>
            <a:r>
              <a:rPr lang="es-MX" baseline="0" dirty="0" err="1" smtClean="0"/>
              <a:t>where</a:t>
            </a:r>
            <a:r>
              <a:rPr lang="es-MX" baseline="0" dirty="0" smtClean="0"/>
              <a:t> </a:t>
            </a:r>
            <a:r>
              <a:rPr lang="es-MX" baseline="0" dirty="0" err="1" smtClean="0"/>
              <a:t>we</a:t>
            </a:r>
            <a:r>
              <a:rPr lang="es-MX" baseline="0" dirty="0" smtClean="0"/>
              <a:t> are </a:t>
            </a:r>
            <a:r>
              <a:rPr lang="es-MX" baseline="0" dirty="0" err="1" smtClean="0"/>
              <a:t>the</a:t>
            </a:r>
            <a:r>
              <a:rPr lang="es-MX" baseline="0" dirty="0" smtClean="0"/>
              <a:t> safety net </a:t>
            </a:r>
            <a:r>
              <a:rPr lang="es-MX" baseline="0" dirty="0" err="1" smtClean="0"/>
              <a:t>primary</a:t>
            </a:r>
            <a:r>
              <a:rPr lang="es-MX" baseline="0" dirty="0" smtClean="0"/>
              <a:t> </a:t>
            </a:r>
            <a:r>
              <a:rPr lang="es-MX" baseline="0" dirty="0" err="1" smtClean="0"/>
              <a:t>care</a:t>
            </a:r>
            <a:r>
              <a:rPr lang="es-MX" baseline="0" dirty="0" smtClean="0"/>
              <a:t> </a:t>
            </a:r>
            <a:r>
              <a:rPr lang="es-MX" baseline="0" dirty="0" err="1" smtClean="0"/>
              <a:t>for</a:t>
            </a:r>
            <a:r>
              <a:rPr lang="es-MX" baseline="0" dirty="0" smtClean="0"/>
              <a:t> </a:t>
            </a:r>
            <a:r>
              <a:rPr lang="es-MX" baseline="0" dirty="0" err="1" smtClean="0"/>
              <a:t>the</a:t>
            </a:r>
            <a:r>
              <a:rPr lang="es-MX" baseline="0" dirty="0" smtClean="0"/>
              <a:t> </a:t>
            </a:r>
            <a:r>
              <a:rPr lang="es-MX" baseline="0" dirty="0" err="1" smtClean="0"/>
              <a:t>working</a:t>
            </a:r>
            <a:r>
              <a:rPr lang="es-MX" baseline="0" dirty="0" smtClean="0"/>
              <a:t> </a:t>
            </a:r>
            <a:r>
              <a:rPr lang="es-MX" baseline="0" dirty="0" err="1" smtClean="0"/>
              <a:t>poor</a:t>
            </a:r>
            <a:r>
              <a:rPr lang="es-MX" baseline="0" dirty="0" smtClean="0"/>
              <a:t> and </a:t>
            </a:r>
            <a:r>
              <a:rPr lang="es-MX" baseline="0" dirty="0" err="1" smtClean="0"/>
              <a:t>significant</a:t>
            </a:r>
            <a:r>
              <a:rPr lang="es-MX" baseline="0" dirty="0" smtClean="0"/>
              <a:t> </a:t>
            </a:r>
            <a:r>
              <a:rPr lang="es-MX" baseline="0" dirty="0" err="1" smtClean="0"/>
              <a:t>size</a:t>
            </a:r>
            <a:r>
              <a:rPr lang="es-MX" baseline="0" dirty="0" smtClean="0"/>
              <a:t> </a:t>
            </a:r>
            <a:r>
              <a:rPr lang="es-MX" baseline="0" dirty="0" err="1" smtClean="0"/>
              <a:t>Hispanic</a:t>
            </a:r>
            <a:r>
              <a:rPr lang="es-MX" baseline="0" dirty="0" smtClean="0"/>
              <a:t> </a:t>
            </a:r>
            <a:r>
              <a:rPr lang="es-MX" baseline="0" dirty="0" err="1" smtClean="0"/>
              <a:t>populations</a:t>
            </a:r>
            <a:r>
              <a:rPr lang="es-MX"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5E65217-E446-458D-A989-0FB2E5717BA4}" type="slidenum">
              <a:rPr lang="es-MX" smtClean="0"/>
              <a:t>3</a:t>
            </a:fld>
            <a:endParaRPr lang="es-MX" dirty="0"/>
          </a:p>
        </p:txBody>
      </p:sp>
    </p:spTree>
    <p:extLst>
      <p:ext uri="{BB962C8B-B14F-4D97-AF65-F5344CB8AC3E}">
        <p14:creationId xmlns:p14="http://schemas.microsoft.com/office/powerpoint/2010/main" val="353109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our director approached me about texting, I was a little skeptical. I didn’t have a high opinion of texting; like many parents, something I was forced to pick up because my kids were doing it.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4</a:t>
            </a:fld>
            <a:endParaRPr lang="es-MX" dirty="0"/>
          </a:p>
        </p:txBody>
      </p:sp>
    </p:spTree>
    <p:extLst>
      <p:ext uri="{BB962C8B-B14F-4D97-AF65-F5344CB8AC3E}">
        <p14:creationId xmlns:p14="http://schemas.microsoft.com/office/powerpoint/2010/main" val="403731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give an overview of mobile health, known as </a:t>
            </a:r>
            <a:r>
              <a:rPr lang="en-US" baseline="0" dirty="0" err="1" smtClean="0"/>
              <a:t>mHealth</a:t>
            </a:r>
            <a:r>
              <a:rPr lang="en-US" baseline="0" dirty="0" smtClean="0"/>
              <a:t>, as it can apply to free/charitable clinics. We’ll talk about both of our clinics’ experience this past year with a patient texting program, and we’ll identify resources to use if your clinic is considering using texting for patient outreach.</a:t>
            </a:r>
          </a:p>
        </p:txBody>
      </p:sp>
      <p:sp>
        <p:nvSpPr>
          <p:cNvPr id="4" name="Slide Number Placeholder 3"/>
          <p:cNvSpPr>
            <a:spLocks noGrp="1"/>
          </p:cNvSpPr>
          <p:nvPr>
            <p:ph type="sldNum" sz="quarter" idx="10"/>
          </p:nvPr>
        </p:nvSpPr>
        <p:spPr/>
        <p:txBody>
          <a:bodyPr/>
          <a:lstStyle/>
          <a:p>
            <a:fld id="{65E65217-E446-458D-A989-0FB2E5717BA4}" type="slidenum">
              <a:rPr lang="es-MX" smtClean="0"/>
              <a:t>5</a:t>
            </a:fld>
            <a:endParaRPr lang="es-MX" dirty="0"/>
          </a:p>
        </p:txBody>
      </p:sp>
    </p:spTree>
    <p:extLst>
      <p:ext uri="{BB962C8B-B14F-4D97-AF65-F5344CB8AC3E}">
        <p14:creationId xmlns:p14="http://schemas.microsoft.com/office/powerpoint/2010/main" val="15980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mHealth</a:t>
            </a:r>
            <a:r>
              <a:rPr lang="en-US" baseline="0" dirty="0" smtClean="0"/>
              <a:t> is the search term you might use to learn more about the types of programs out there. You may have seen the initials SMS, which is basically a text. Mobile health has evolved … Also driving this trend is the movement toward involving patients in their care. As most of you are aware, Medicare and Medicaid are tying dollars to patient outcomes and health care providers are looking for ways to show they are teaching patients to prevent illness and promote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86% of Americans with incomes less than $30,000 own a cell phone, with 50% owning smartphones. Texting is a logical answer to the question of, how can we as health care providers better communicate with our patients? It is not meant to replace face-to-face interaction, but rather to supplement it.</a:t>
            </a:r>
          </a:p>
          <a:p>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6</a:t>
            </a:fld>
            <a:endParaRPr lang="es-MX" dirty="0"/>
          </a:p>
        </p:txBody>
      </p:sp>
    </p:spTree>
    <p:extLst>
      <p:ext uri="{BB962C8B-B14F-4D97-AF65-F5344CB8AC3E}">
        <p14:creationId xmlns:p14="http://schemas.microsoft.com/office/powerpoint/2010/main" val="206103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texting has become this tool we can use to really reach patients. Many of us recognize that a diabetic patient is THE person who can have the greatest effect on his or her outcome. We can counsel and advise patients all day long; we can prescribe meds that they may or may not take.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 fall, the AMA published a study that examined outcomes of 700 patients who completed a texting program aimed at making lifestyle changes such as increasing exercise and smoking cessation. Compared with controls, the patients in the texting program had improved LDL levels, blood pressure, and increased physical activity, as well as higher rates of smoking cessation.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E65217-E446-458D-A989-0FB2E5717BA4}" type="slidenum">
              <a:rPr lang="es-MX" smtClean="0"/>
              <a:t>7</a:t>
            </a:fld>
            <a:endParaRPr lang="es-MX" dirty="0"/>
          </a:p>
        </p:txBody>
      </p:sp>
    </p:spTree>
    <p:extLst>
      <p:ext uri="{BB962C8B-B14F-4D97-AF65-F5344CB8AC3E}">
        <p14:creationId xmlns:p14="http://schemas.microsoft.com/office/powerpoint/2010/main" val="264183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Patient empowerment, of course, is not a new concept. This comment is from the annual symposium on computers in medical care in 1978. “The basis for use of the computer in medicine is the thesis that the largest and least utilized provider of health care is the patient.”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this concept that “health happens between visits” reminds us that we as health care providers are not the ones generating health. The patient is in the driver’s seat, especially for managing and preventing chronic illness.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8</a:t>
            </a:fld>
            <a:endParaRPr lang="es-MX" dirty="0"/>
          </a:p>
        </p:txBody>
      </p:sp>
    </p:spTree>
    <p:extLst>
      <p:ext uri="{BB962C8B-B14F-4D97-AF65-F5344CB8AC3E}">
        <p14:creationId xmlns:p14="http://schemas.microsoft.com/office/powerpoint/2010/main" val="61584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 few examples here of some texting programs in use: The CDC launched </a:t>
            </a:r>
            <a:r>
              <a:rPr lang="en-US" sz="1200" b="0" i="0" kern="1200" dirty="0" smtClean="0">
                <a:solidFill>
                  <a:schemeClr val="tx1"/>
                </a:solidFill>
                <a:effectLst/>
                <a:latin typeface="+mn-lt"/>
                <a:ea typeface="+mn-ea"/>
                <a:cs typeface="+mn-cs"/>
              </a:rPr>
              <a:t>Text4baby 6 years ago. Text</a:t>
            </a:r>
            <a:r>
              <a:rPr lang="en-US" sz="1200" b="0" i="0" kern="1200" baseline="0" dirty="0" smtClean="0">
                <a:solidFill>
                  <a:schemeClr val="tx1"/>
                </a:solidFill>
                <a:effectLst/>
                <a:latin typeface="+mn-lt"/>
                <a:ea typeface="+mn-ea"/>
                <a:cs typeface="+mn-cs"/>
              </a:rPr>
              <a:t>4Baby </a:t>
            </a:r>
            <a:r>
              <a:rPr lang="en-US" sz="1200" b="0" i="0" kern="1200" dirty="0" smtClean="0">
                <a:solidFill>
                  <a:schemeClr val="tx1"/>
                </a:solidFill>
                <a:effectLst/>
                <a:latin typeface="+mn-lt"/>
                <a:ea typeface="+mn-ea"/>
                <a:cs typeface="+mn-cs"/>
              </a:rPr>
              <a:t>is a free cell phone text messaging service for pregnant women and new moms. Text messages are sent three times a week with information on how to have a healthy pregnancy and a healthy baby. The text messages are timed to the pregnant woman’s due date or the baby’s date of birth. OPENText is</a:t>
            </a:r>
            <a:r>
              <a:rPr lang="en-US" sz="1200" b="0" i="0" kern="1200" baseline="0" dirty="0" smtClean="0">
                <a:solidFill>
                  <a:schemeClr val="tx1"/>
                </a:solidFill>
                <a:effectLst/>
                <a:latin typeface="+mn-lt"/>
                <a:ea typeface="+mn-ea"/>
                <a:cs typeface="+mn-cs"/>
              </a:rPr>
              <a:t> a clinical trial going on now that is testing the efficacy of a texting program in supporting opioid-dependent patients enrolled in opioid alternative programs. Are patients who get reminders and support every other day more likely to succeed at changing their behavior? And some of you may have heard of the TEXTMe smoking cessation program, which is described as a personal health coach via text message available free to anyone who wants to quit smoking. So </a:t>
            </a:r>
            <a:r>
              <a:rPr lang="en-US" sz="1200" b="0" i="0" kern="1200" baseline="0" dirty="0" err="1" smtClean="0">
                <a:solidFill>
                  <a:schemeClr val="tx1"/>
                </a:solidFill>
                <a:effectLst/>
                <a:latin typeface="+mn-lt"/>
                <a:ea typeface="+mn-ea"/>
                <a:cs typeface="+mn-cs"/>
              </a:rPr>
              <a:t>TEXTMe</a:t>
            </a:r>
            <a:r>
              <a:rPr lang="en-US" sz="1200" b="0" i="0" kern="1200" baseline="0" dirty="0" smtClean="0">
                <a:solidFill>
                  <a:schemeClr val="tx1"/>
                </a:solidFill>
                <a:effectLst/>
                <a:latin typeface="+mn-lt"/>
                <a:ea typeface="+mn-ea"/>
                <a:cs typeface="+mn-cs"/>
              </a:rPr>
              <a:t> and Text4Baby are programs anyone can use for their patients. Many other texting programs involve purchasing a subscription or buying software. </a:t>
            </a:r>
            <a:endParaRPr lang="es-MX" dirty="0"/>
          </a:p>
        </p:txBody>
      </p:sp>
      <p:sp>
        <p:nvSpPr>
          <p:cNvPr id="4" name="Slide Number Placeholder 3"/>
          <p:cNvSpPr>
            <a:spLocks noGrp="1"/>
          </p:cNvSpPr>
          <p:nvPr>
            <p:ph type="sldNum" sz="quarter" idx="10"/>
          </p:nvPr>
        </p:nvSpPr>
        <p:spPr/>
        <p:txBody>
          <a:bodyPr/>
          <a:lstStyle/>
          <a:p>
            <a:fld id="{65E65217-E446-458D-A989-0FB2E5717BA4}" type="slidenum">
              <a:rPr lang="es-MX" smtClean="0"/>
              <a:t>9</a:t>
            </a:fld>
            <a:endParaRPr lang="es-MX" dirty="0"/>
          </a:p>
        </p:txBody>
      </p:sp>
    </p:spTree>
    <p:extLst>
      <p:ext uri="{BB962C8B-B14F-4D97-AF65-F5344CB8AC3E}">
        <p14:creationId xmlns:p14="http://schemas.microsoft.com/office/powerpoint/2010/main" val="78444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0A79FB09-DED9-40DB-9AC3-94D1204FA106}" type="datetimeFigureOut">
              <a:rPr lang="es-MX" smtClean="0"/>
              <a:t>06/09/2016</a:t>
            </a:fld>
            <a:endParaRPr lang="es-MX"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9659F66-BBDB-49BF-B147-3EE096C5A900}" type="slidenum">
              <a:rPr lang="es-MX" smtClean="0"/>
              <a:t>‹#›</a:t>
            </a:fld>
            <a:endParaRPr lang="es-MX" dirty="0"/>
          </a:p>
        </p:txBody>
      </p:sp>
      <p:sp>
        <p:nvSpPr>
          <p:cNvPr id="15" name="Footer Placeholder 14"/>
          <p:cNvSpPr>
            <a:spLocks noGrp="1"/>
          </p:cNvSpPr>
          <p:nvPr>
            <p:ph type="ftr" sz="quarter" idx="12"/>
          </p:nvPr>
        </p:nvSpPr>
        <p:spPr>
          <a:xfrm>
            <a:off x="3581400" y="6296248"/>
            <a:ext cx="2820987" cy="152400"/>
          </a:xfrm>
        </p:spPr>
        <p:txBody>
          <a:bodyPr/>
          <a:lstStyle/>
          <a:p>
            <a:endParaRPr lang="es-MX"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4" name="Slide Number Placeholder 13"/>
          <p:cNvSpPr>
            <a:spLocks noGrp="1"/>
          </p:cNvSpPr>
          <p:nvPr>
            <p:ph type="sldNum" sz="quarter" idx="11"/>
          </p:nvPr>
        </p:nvSpPr>
        <p:spPr/>
        <p:txBody>
          <a:bodyPr/>
          <a:lstStyle/>
          <a:p>
            <a:fld id="{B9659F66-BBDB-49BF-B147-3EE096C5A900}" type="slidenum">
              <a:rPr lang="es-MX" smtClean="0"/>
              <a:t>‹#›</a:t>
            </a:fld>
            <a:endParaRPr lang="es-MX" dirty="0"/>
          </a:p>
        </p:txBody>
      </p:sp>
      <p:sp>
        <p:nvSpPr>
          <p:cNvPr id="15" name="Footer Placeholder 14"/>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4" name="Slide Number Placeholder 13"/>
          <p:cNvSpPr>
            <a:spLocks noGrp="1"/>
          </p:cNvSpPr>
          <p:nvPr>
            <p:ph type="sldNum" sz="quarter" idx="11"/>
          </p:nvPr>
        </p:nvSpPr>
        <p:spPr/>
        <p:txBody>
          <a:bodyPr/>
          <a:lstStyle/>
          <a:p>
            <a:fld id="{B9659F66-BBDB-49BF-B147-3EE096C5A900}" type="slidenum">
              <a:rPr lang="es-MX" smtClean="0"/>
              <a:t>‹#›</a:t>
            </a:fld>
            <a:endParaRPr lang="es-MX" dirty="0"/>
          </a:p>
        </p:txBody>
      </p:sp>
      <p:sp>
        <p:nvSpPr>
          <p:cNvPr id="15" name="Footer Placeholder 14"/>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1" name="Slide Number Placeholder 10"/>
          <p:cNvSpPr>
            <a:spLocks noGrp="1"/>
          </p:cNvSpPr>
          <p:nvPr>
            <p:ph type="sldNum" sz="quarter" idx="11"/>
          </p:nvPr>
        </p:nvSpPr>
        <p:spPr/>
        <p:txBody>
          <a:bodyPr/>
          <a:lstStyle/>
          <a:p>
            <a:fld id="{B9659F66-BBDB-49BF-B147-3EE096C5A900}" type="slidenum">
              <a:rPr lang="es-MX" smtClean="0"/>
              <a:t>‹#›</a:t>
            </a:fld>
            <a:endParaRPr lang="es-MX" dirty="0"/>
          </a:p>
        </p:txBody>
      </p:sp>
      <p:sp>
        <p:nvSpPr>
          <p:cNvPr id="12" name="Footer Placeholder 11"/>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0A79FB09-DED9-40DB-9AC3-94D1204FA106}" type="datetimeFigureOut">
              <a:rPr lang="es-MX" smtClean="0"/>
              <a:t>06/09/2016</a:t>
            </a:fld>
            <a:endParaRPr lang="es-MX" dirty="0"/>
          </a:p>
        </p:txBody>
      </p:sp>
      <p:sp>
        <p:nvSpPr>
          <p:cNvPr id="13" name="Slide Number Placeholder 12"/>
          <p:cNvSpPr>
            <a:spLocks noGrp="1"/>
          </p:cNvSpPr>
          <p:nvPr>
            <p:ph type="sldNum" sz="quarter" idx="11"/>
          </p:nvPr>
        </p:nvSpPr>
        <p:spPr>
          <a:xfrm>
            <a:off x="4116388" y="6400800"/>
            <a:ext cx="533400" cy="152400"/>
          </a:xfrm>
        </p:spPr>
        <p:txBody>
          <a:bodyPr/>
          <a:lstStyle/>
          <a:p>
            <a:fld id="{B9659F66-BBDB-49BF-B147-3EE096C5A900}" type="slidenum">
              <a:rPr lang="es-MX" smtClean="0"/>
              <a:t>‹#›</a:t>
            </a:fld>
            <a:endParaRPr lang="es-MX" dirty="0"/>
          </a:p>
        </p:txBody>
      </p:sp>
      <p:sp>
        <p:nvSpPr>
          <p:cNvPr id="14" name="Footer Placeholder 13"/>
          <p:cNvSpPr>
            <a:spLocks noGrp="1"/>
          </p:cNvSpPr>
          <p:nvPr>
            <p:ph type="ftr" sz="quarter" idx="12"/>
          </p:nvPr>
        </p:nvSpPr>
        <p:spPr>
          <a:xfrm>
            <a:off x="838200" y="6296248"/>
            <a:ext cx="2820987" cy="152400"/>
          </a:xfrm>
        </p:spPr>
        <p:txBody>
          <a:bodyPr/>
          <a:lstStyle/>
          <a:p>
            <a:endParaRPr lang="es-MX" dirty="0"/>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3" name="Slide Number Placeholder 12"/>
          <p:cNvSpPr>
            <a:spLocks noGrp="1"/>
          </p:cNvSpPr>
          <p:nvPr>
            <p:ph type="sldNum" sz="quarter" idx="11"/>
          </p:nvPr>
        </p:nvSpPr>
        <p:spPr/>
        <p:txBody>
          <a:bodyPr/>
          <a:lstStyle/>
          <a:p>
            <a:fld id="{B9659F66-BBDB-49BF-B147-3EE096C5A900}" type="slidenum">
              <a:rPr lang="es-MX" smtClean="0"/>
              <a:t>‹#›</a:t>
            </a:fld>
            <a:endParaRPr lang="es-MX" dirty="0"/>
          </a:p>
        </p:txBody>
      </p:sp>
      <p:sp>
        <p:nvSpPr>
          <p:cNvPr id="14" name="Footer Placeholder 13"/>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4" name="Slide Number Placeholder 13"/>
          <p:cNvSpPr>
            <a:spLocks noGrp="1"/>
          </p:cNvSpPr>
          <p:nvPr>
            <p:ph type="sldNum" sz="quarter" idx="11"/>
          </p:nvPr>
        </p:nvSpPr>
        <p:spPr/>
        <p:txBody>
          <a:bodyPr/>
          <a:lstStyle/>
          <a:p>
            <a:fld id="{B9659F66-BBDB-49BF-B147-3EE096C5A900}" type="slidenum">
              <a:rPr lang="es-MX" smtClean="0"/>
              <a:t>‹#›</a:t>
            </a:fld>
            <a:endParaRPr lang="es-MX" dirty="0"/>
          </a:p>
        </p:txBody>
      </p:sp>
      <p:sp>
        <p:nvSpPr>
          <p:cNvPr id="16" name="Footer Placeholder 15"/>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0" name="Slide Number Placeholder 9"/>
          <p:cNvSpPr>
            <a:spLocks noGrp="1"/>
          </p:cNvSpPr>
          <p:nvPr>
            <p:ph type="sldNum" sz="quarter" idx="11"/>
          </p:nvPr>
        </p:nvSpPr>
        <p:spPr/>
        <p:txBody>
          <a:bodyPr/>
          <a:lstStyle/>
          <a:p>
            <a:fld id="{B9659F66-BBDB-49BF-B147-3EE096C5A900}" type="slidenum">
              <a:rPr lang="es-MX" smtClean="0"/>
              <a:t>‹#›</a:t>
            </a:fld>
            <a:endParaRPr lang="es-MX" dirty="0"/>
          </a:p>
        </p:txBody>
      </p:sp>
      <p:sp>
        <p:nvSpPr>
          <p:cNvPr id="11" name="Footer Placeholder 10"/>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9" name="Slide Number Placeholder 8"/>
          <p:cNvSpPr>
            <a:spLocks noGrp="1"/>
          </p:cNvSpPr>
          <p:nvPr>
            <p:ph type="sldNum" sz="quarter" idx="11"/>
          </p:nvPr>
        </p:nvSpPr>
        <p:spPr/>
        <p:txBody>
          <a:bodyPr/>
          <a:lstStyle/>
          <a:p>
            <a:fld id="{B9659F66-BBDB-49BF-B147-3EE096C5A900}" type="slidenum">
              <a:rPr lang="es-MX" smtClean="0"/>
              <a:t>‹#›</a:t>
            </a:fld>
            <a:endParaRPr lang="es-MX" dirty="0"/>
          </a:p>
        </p:txBody>
      </p:sp>
      <p:sp>
        <p:nvSpPr>
          <p:cNvPr id="10" name="Footer Placeholder 9"/>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6" name="Slide Number Placeholder 15"/>
          <p:cNvSpPr>
            <a:spLocks noGrp="1"/>
          </p:cNvSpPr>
          <p:nvPr>
            <p:ph type="sldNum" sz="quarter" idx="11"/>
          </p:nvPr>
        </p:nvSpPr>
        <p:spPr/>
        <p:txBody>
          <a:bodyPr/>
          <a:lstStyle/>
          <a:p>
            <a:fld id="{B9659F66-BBDB-49BF-B147-3EE096C5A900}" type="slidenum">
              <a:rPr lang="es-MX" smtClean="0"/>
              <a:t>‹#›</a:t>
            </a:fld>
            <a:endParaRPr lang="es-MX" dirty="0"/>
          </a:p>
        </p:txBody>
      </p:sp>
      <p:sp>
        <p:nvSpPr>
          <p:cNvPr id="17" name="Footer Placeholder 16"/>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0A79FB09-DED9-40DB-9AC3-94D1204FA106}" type="datetimeFigureOut">
              <a:rPr lang="es-MX" smtClean="0"/>
              <a:t>06/09/2016</a:t>
            </a:fld>
            <a:endParaRPr lang="es-MX" dirty="0"/>
          </a:p>
        </p:txBody>
      </p:sp>
      <p:sp>
        <p:nvSpPr>
          <p:cNvPr id="17" name="Slide Number Placeholder 16"/>
          <p:cNvSpPr>
            <a:spLocks noGrp="1"/>
          </p:cNvSpPr>
          <p:nvPr>
            <p:ph type="sldNum" sz="quarter" idx="11"/>
          </p:nvPr>
        </p:nvSpPr>
        <p:spPr/>
        <p:txBody>
          <a:bodyPr/>
          <a:lstStyle/>
          <a:p>
            <a:fld id="{B9659F66-BBDB-49BF-B147-3EE096C5A900}" type="slidenum">
              <a:rPr lang="es-MX" smtClean="0"/>
              <a:t>‹#›</a:t>
            </a:fld>
            <a:endParaRPr lang="es-MX" dirty="0"/>
          </a:p>
        </p:txBody>
      </p:sp>
      <p:sp>
        <p:nvSpPr>
          <p:cNvPr id="18" name="Footer Placeholder 17"/>
          <p:cNvSpPr>
            <a:spLocks noGrp="1"/>
          </p:cNvSpPr>
          <p:nvPr>
            <p:ph type="ftr" sz="quarter" idx="12"/>
          </p:nvPr>
        </p:nvSpPr>
        <p:spPr/>
        <p:txBody>
          <a:bodyPr/>
          <a:lstStyle/>
          <a:p>
            <a:endParaRPr lang="es-MX"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9659F66-BBDB-49BF-B147-3EE096C5A900}" type="slidenum">
              <a:rPr lang="es-MX" smtClean="0"/>
              <a:t>‹#›</a:t>
            </a:fld>
            <a:endParaRPr lang="es-MX"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0A79FB09-DED9-40DB-9AC3-94D1204FA106}" type="datetimeFigureOut">
              <a:rPr lang="es-MX" smtClean="0"/>
              <a:t>06/09/2016</a:t>
            </a:fld>
            <a:endParaRPr lang="es-MX"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MX"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himss.org/library/mhealthC"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thedma.org/resources/compliance-resources/tcpa/"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www.mrllp.com/professionals-Marc-Jacobs.html" TargetMode="External"/><Relationship Id="rId4" Type="http://schemas.openxmlformats.org/officeDocument/2006/relationships/hyperlink" Target="http://www.mrllp.com/blog-fcc-clarifies-tcpa-exemptions-for-health-care-call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hcchealth.or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www.hpclinic.org/" TargetMode="External"/><Relationship Id="rId4" Type="http://schemas.openxmlformats.org/officeDocument/2006/relationships/hyperlink" Target="mailto:lsabol@hpclini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876800"/>
            <a:ext cx="5867400" cy="1828800"/>
          </a:xfrm>
        </p:spPr>
        <p:txBody>
          <a:bodyPr>
            <a:normAutofit fontScale="85000" lnSpcReduction="20000"/>
          </a:bodyPr>
          <a:lstStyle/>
          <a:p>
            <a:pPr algn="ctr"/>
            <a:r>
              <a:rPr lang="en-US" sz="3300" dirty="0" smtClean="0">
                <a:solidFill>
                  <a:schemeClr val="accent5">
                    <a:lumMod val="50000"/>
                  </a:schemeClr>
                </a:solidFill>
              </a:rPr>
              <a:t>Engaging patients through mobile technology.</a:t>
            </a:r>
          </a:p>
          <a:p>
            <a:pPr algn="l"/>
            <a:endParaRPr lang="en-US" sz="1700" dirty="0" smtClean="0">
              <a:solidFill>
                <a:schemeClr val="accent5">
                  <a:lumMod val="50000"/>
                </a:schemeClr>
              </a:solidFill>
            </a:endParaRPr>
          </a:p>
          <a:p>
            <a:pPr algn="ctr"/>
            <a:r>
              <a:rPr lang="en-US" sz="2800" dirty="0" smtClean="0">
                <a:solidFill>
                  <a:schemeClr val="tx2">
                    <a:lumMod val="75000"/>
                  </a:schemeClr>
                </a:solidFill>
              </a:rPr>
              <a:t>Community Health Care Clinic</a:t>
            </a:r>
          </a:p>
          <a:p>
            <a:pPr algn="ctr"/>
            <a:r>
              <a:rPr lang="en-US" sz="2800" dirty="0" smtClean="0">
                <a:solidFill>
                  <a:schemeClr val="tx2">
                    <a:lumMod val="75000"/>
                  </a:schemeClr>
                </a:solidFill>
              </a:rPr>
              <a:t>Family Health Partnership Clinic</a:t>
            </a:r>
          </a:p>
          <a:p>
            <a:endParaRPr lang="en-US" sz="2800" dirty="0" smtClean="0"/>
          </a:p>
          <a:p>
            <a:endParaRPr lang="en-US" sz="3600" dirty="0" smtClean="0"/>
          </a:p>
          <a:p>
            <a:pPr algn="l"/>
            <a:endParaRPr lang="es-MX" dirty="0"/>
          </a:p>
        </p:txBody>
      </p:sp>
      <p:sp>
        <p:nvSpPr>
          <p:cNvPr id="2" name="Title 1"/>
          <p:cNvSpPr>
            <a:spLocks noGrp="1"/>
          </p:cNvSpPr>
          <p:nvPr>
            <p:ph type="title"/>
          </p:nvPr>
        </p:nvSpPr>
        <p:spPr>
          <a:xfrm>
            <a:off x="4724400" y="741169"/>
            <a:ext cx="1905000" cy="3632406"/>
          </a:xfrm>
        </p:spPr>
        <p:txBody>
          <a:bodyPr>
            <a:noAutofit/>
          </a:bodyPr>
          <a:lstStyle/>
          <a:p>
            <a:r>
              <a:rPr lang="en-US" sz="4800" dirty="0" smtClean="0"/>
              <a:t> </a:t>
            </a:r>
            <a:r>
              <a:rPr lang="en-US" sz="4800" dirty="0" smtClean="0">
                <a:solidFill>
                  <a:srgbClr val="C00000"/>
                </a:solidFill>
              </a:rPr>
              <a:t>Let’s Talk About Text, Baby.</a:t>
            </a:r>
            <a:endParaRPr lang="es-MX" sz="4800" dirty="0">
              <a:solidFill>
                <a:srgbClr val="C000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6255" y="152401"/>
            <a:ext cx="4177145" cy="4313260"/>
          </a:xfrm>
          <a:prstGeom prst="rect">
            <a:avLst/>
          </a:prstGeom>
        </p:spPr>
      </p:pic>
    </p:spTree>
    <p:extLst>
      <p:ext uri="{BB962C8B-B14F-4D97-AF65-F5344CB8AC3E}">
        <p14:creationId xmlns:p14="http://schemas.microsoft.com/office/powerpoint/2010/main" val="145036784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279400"/>
            <a:ext cx="3571875"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33400"/>
            <a:ext cx="1128712" cy="124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4293" y="2362200"/>
            <a:ext cx="2863561"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133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lasbergen.com/wp-content/gallery/digilife/dig3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219200"/>
            <a:ext cx="5857874" cy="54072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0011" y="381000"/>
            <a:ext cx="7784952" cy="584775"/>
          </a:xfrm>
          <a:prstGeom prst="rect">
            <a:avLst/>
          </a:prstGeom>
          <a:noFill/>
        </p:spPr>
        <p:txBody>
          <a:bodyPr wrap="none" rtlCol="0">
            <a:spAutoFit/>
          </a:bodyPr>
          <a:lstStyle/>
          <a:p>
            <a:r>
              <a:rPr lang="en-US" sz="3200" b="1" dirty="0" smtClean="0">
                <a:solidFill>
                  <a:srgbClr val="0070C0"/>
                </a:solidFill>
              </a:rPr>
              <a:t>Text Messaging and Appointment Reminders</a:t>
            </a:r>
          </a:p>
        </p:txBody>
      </p:sp>
    </p:spTree>
    <p:extLst>
      <p:ext uri="{BB962C8B-B14F-4D97-AF65-F5344CB8AC3E}">
        <p14:creationId xmlns:p14="http://schemas.microsoft.com/office/powerpoint/2010/main" val="168849944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8905" y="381000"/>
            <a:ext cx="3715248" cy="646331"/>
          </a:xfrm>
          <a:prstGeom prst="rect">
            <a:avLst/>
          </a:prstGeom>
          <a:noFill/>
        </p:spPr>
        <p:txBody>
          <a:bodyPr wrap="none" rtlCol="0">
            <a:spAutoFit/>
          </a:bodyPr>
          <a:lstStyle/>
          <a:p>
            <a:r>
              <a:rPr lang="en-US" sz="3600" b="1" dirty="0" smtClean="0">
                <a:solidFill>
                  <a:schemeClr val="accent3">
                    <a:lumMod val="50000"/>
                  </a:schemeClr>
                </a:solidFill>
              </a:rPr>
              <a:t>BT:  Before Texting</a:t>
            </a:r>
            <a:endParaRPr lang="en-US" sz="3600" b="1" dirty="0">
              <a:solidFill>
                <a:schemeClr val="accent3">
                  <a:lumMod val="50000"/>
                </a:schemeClr>
              </a:solidFill>
            </a:endParaRPr>
          </a:p>
        </p:txBody>
      </p:sp>
      <p:pic>
        <p:nvPicPr>
          <p:cNvPr id="2050" name="Picture 2" descr="http://www.toonpool.com/user/589/files/texting_1922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151" y="1032328"/>
            <a:ext cx="5438755" cy="546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1984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3717428" cy="646331"/>
          </a:xfrm>
          <a:prstGeom prst="rect">
            <a:avLst/>
          </a:prstGeom>
          <a:noFill/>
        </p:spPr>
        <p:txBody>
          <a:bodyPr wrap="none" rtlCol="0">
            <a:spAutoFit/>
          </a:bodyPr>
          <a:lstStyle/>
          <a:p>
            <a:r>
              <a:rPr lang="en-US" sz="3600" b="1" dirty="0" smtClean="0">
                <a:solidFill>
                  <a:srgbClr val="C00000"/>
                </a:solidFill>
              </a:rPr>
              <a:t>Ready…Set…TEXT!</a:t>
            </a:r>
            <a:endParaRPr lang="en-US" sz="3600" b="1" dirty="0">
              <a:solidFill>
                <a:srgbClr val="C00000"/>
              </a:solidFill>
            </a:endParaRPr>
          </a:p>
        </p:txBody>
      </p:sp>
      <p:pic>
        <p:nvPicPr>
          <p:cNvPr id="3074" name="Picture 2" descr="https://3.bp.blogspot.com/-b0JCUXeZNGg/Vvcz4HG7oMI/AAAAAAAAOBQ/lYvKInM78dsbOHlXmsF9pPRDynv2dBuSw/s1600/BE%2Bcartoon%2Bcaveman%2Bwheel%2B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3188507" cy="2743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7861" y="951131"/>
            <a:ext cx="5078506" cy="1815882"/>
          </a:xfrm>
          <a:prstGeom prst="rect">
            <a:avLst/>
          </a:prstGeom>
          <a:noFill/>
        </p:spPr>
        <p:txBody>
          <a:bodyPr wrap="none" rtlCol="0">
            <a:spAutoFit/>
          </a:bodyPr>
          <a:lstStyle/>
          <a:p>
            <a:pPr marL="514350" indent="-514350">
              <a:buAutoNum type="arabicPeriod"/>
            </a:pPr>
            <a:r>
              <a:rPr lang="en-US" sz="2800" dirty="0" smtClean="0">
                <a:solidFill>
                  <a:srgbClr val="002060"/>
                </a:solidFill>
              </a:rPr>
              <a:t>How do we text?</a:t>
            </a:r>
          </a:p>
          <a:p>
            <a:pPr marL="514350" indent="-514350">
              <a:buAutoNum type="arabicPeriod"/>
            </a:pPr>
            <a:r>
              <a:rPr lang="en-US" sz="2800" dirty="0" smtClean="0">
                <a:solidFill>
                  <a:srgbClr val="002060"/>
                </a:solidFill>
              </a:rPr>
              <a:t>What do we text?</a:t>
            </a:r>
          </a:p>
          <a:p>
            <a:pPr marL="514350" indent="-514350">
              <a:buAutoNum type="arabicPeriod"/>
            </a:pPr>
            <a:r>
              <a:rPr lang="en-US" sz="2800" dirty="0" smtClean="0">
                <a:solidFill>
                  <a:srgbClr val="002060"/>
                </a:solidFill>
              </a:rPr>
              <a:t>When do we text?</a:t>
            </a:r>
          </a:p>
          <a:p>
            <a:pPr marL="514350" indent="-514350">
              <a:buAutoNum type="arabicPeriod"/>
            </a:pPr>
            <a:r>
              <a:rPr lang="en-US" sz="2800" dirty="0" smtClean="0">
                <a:solidFill>
                  <a:srgbClr val="002060"/>
                </a:solidFill>
              </a:rPr>
              <a:t>Are we coming on too strong?</a:t>
            </a:r>
            <a:endParaRPr lang="en-US" sz="2800" dirty="0">
              <a:solidFill>
                <a:srgbClr val="002060"/>
              </a:solidFill>
            </a:endParaRPr>
          </a:p>
        </p:txBody>
      </p:sp>
      <p:pic>
        <p:nvPicPr>
          <p:cNvPr id="3078" name="Picture 6" descr="http://www.bitsandpieces.us/wp-content/uploads/2014/06/overly-atrtached-gf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767013"/>
            <a:ext cx="4050493" cy="405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7723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8689" y="0"/>
            <a:ext cx="4648708" cy="646331"/>
          </a:xfrm>
          <a:prstGeom prst="rect">
            <a:avLst/>
          </a:prstGeom>
          <a:noFill/>
        </p:spPr>
        <p:txBody>
          <a:bodyPr wrap="none" rtlCol="0">
            <a:spAutoFit/>
          </a:bodyPr>
          <a:lstStyle/>
          <a:p>
            <a:pPr algn="ctr"/>
            <a:r>
              <a:rPr lang="en-US" sz="3600" b="1" dirty="0" smtClean="0">
                <a:solidFill>
                  <a:schemeClr val="accent1">
                    <a:lumMod val="75000"/>
                  </a:schemeClr>
                </a:solidFill>
              </a:rPr>
              <a:t>Internal</a:t>
            </a:r>
            <a:r>
              <a:rPr lang="en-US" sz="3600" dirty="0" smtClean="0">
                <a:solidFill>
                  <a:schemeClr val="accent1">
                    <a:lumMod val="75000"/>
                  </a:schemeClr>
                </a:solidFill>
              </a:rPr>
              <a:t> </a:t>
            </a:r>
            <a:r>
              <a:rPr lang="en-US" sz="3600" b="1" dirty="0" smtClean="0">
                <a:solidFill>
                  <a:schemeClr val="accent1">
                    <a:lumMod val="75000"/>
                  </a:schemeClr>
                </a:solidFill>
              </a:rPr>
              <a:t>Considerations</a:t>
            </a:r>
            <a:endParaRPr lang="en-US" sz="3600" b="1" dirty="0">
              <a:solidFill>
                <a:schemeClr val="accent1">
                  <a:lumMod val="75000"/>
                </a:schemeClr>
              </a:solidFill>
            </a:endParaRPr>
          </a:p>
        </p:txBody>
      </p:sp>
      <p:sp>
        <p:nvSpPr>
          <p:cNvPr id="5" name="TextBox 4"/>
          <p:cNvSpPr txBox="1"/>
          <p:nvPr/>
        </p:nvSpPr>
        <p:spPr>
          <a:xfrm>
            <a:off x="2667664" y="536470"/>
            <a:ext cx="3250757" cy="1846659"/>
          </a:xfrm>
          <a:prstGeom prst="rect">
            <a:avLst/>
          </a:prstGeom>
          <a:noFill/>
        </p:spPr>
        <p:txBody>
          <a:bodyPr wrap="square" rtlCol="0">
            <a:spAutoFit/>
          </a:bodyPr>
          <a:lstStyle/>
          <a:p>
            <a:pPr marL="342900" indent="-342900">
              <a:buAutoNum type="arabicPeriod"/>
            </a:pPr>
            <a:r>
              <a:rPr lang="en-US" sz="2400" dirty="0" smtClean="0">
                <a:solidFill>
                  <a:schemeClr val="accent2">
                    <a:lumMod val="75000"/>
                  </a:schemeClr>
                </a:solidFill>
              </a:rPr>
              <a:t>Full Integration</a:t>
            </a:r>
          </a:p>
          <a:p>
            <a:pPr marL="342900" indent="-342900">
              <a:buAutoNum type="arabicPeriod"/>
            </a:pPr>
            <a:r>
              <a:rPr lang="en-US" sz="2400" dirty="0" smtClean="0">
                <a:solidFill>
                  <a:schemeClr val="accent2">
                    <a:lumMod val="75000"/>
                  </a:schemeClr>
                </a:solidFill>
              </a:rPr>
              <a:t>Response Monitoring</a:t>
            </a:r>
          </a:p>
          <a:p>
            <a:pPr marL="342900" indent="-342900">
              <a:buAutoNum type="arabicPeriod"/>
            </a:pPr>
            <a:r>
              <a:rPr lang="en-US" sz="2400" dirty="0" smtClean="0">
                <a:solidFill>
                  <a:schemeClr val="accent2">
                    <a:lumMod val="75000"/>
                  </a:schemeClr>
                </a:solidFill>
              </a:rPr>
              <a:t>Schedule Monitoring</a:t>
            </a:r>
          </a:p>
          <a:p>
            <a:pPr marL="342900" indent="-342900">
              <a:buAutoNum type="arabicPeriod"/>
            </a:pPr>
            <a:r>
              <a:rPr lang="en-US" sz="2400" dirty="0" smtClean="0">
                <a:solidFill>
                  <a:schemeClr val="accent2">
                    <a:lumMod val="75000"/>
                  </a:schemeClr>
                </a:solidFill>
              </a:rPr>
              <a:t>Rescheduling</a:t>
            </a:r>
          </a:p>
          <a:p>
            <a:pPr marL="342900" indent="-342900">
              <a:buAutoNum type="arabicPeriod"/>
            </a:pPr>
            <a:endParaRPr lang="en-US" dirty="0"/>
          </a:p>
        </p:txBody>
      </p:sp>
      <p:pic>
        <p:nvPicPr>
          <p:cNvPr id="4098" name="Picture 2" descr="http://everythingfunny.org/wp-content/uploads/2012/0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43" y="2209800"/>
            <a:ext cx="6248400" cy="433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1832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685800"/>
            <a:ext cx="4114800" cy="533400"/>
          </a:xfrm>
        </p:spPr>
        <p:txBody>
          <a:bodyPr>
            <a:noAutofit/>
          </a:bodyPr>
          <a:lstStyle/>
          <a:p>
            <a:pPr algn="ctr"/>
            <a:r>
              <a:rPr lang="en-US" sz="3200" dirty="0" smtClean="0"/>
              <a:t>Chronic disease texting step by step </a:t>
            </a:r>
            <a:endParaRPr lang="es-MX" sz="3200" dirty="0"/>
          </a:p>
        </p:txBody>
      </p:sp>
      <p:pic>
        <p:nvPicPr>
          <p:cNvPr id="1026" name="Picture 2" descr="C:\Users\lsabol\Desktop\logo (578x640)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790755"/>
            <a:ext cx="1762125" cy="1951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1447800"/>
            <a:ext cx="5410200" cy="5109091"/>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t>Identified diabetic and hypertensive patients through EMR report. </a:t>
            </a:r>
          </a:p>
          <a:p>
            <a:pPr marL="342900" indent="-342900">
              <a:lnSpc>
                <a:spcPct val="150000"/>
              </a:lnSpc>
              <a:buFont typeface="+mj-lt"/>
              <a:buAutoNum type="arabicPeriod"/>
            </a:pPr>
            <a:r>
              <a:rPr lang="en-US" sz="2400" dirty="0" smtClean="0"/>
              <a:t>Approached 208 patients; 148 agreed. Obtained separate consent.</a:t>
            </a:r>
          </a:p>
          <a:p>
            <a:pPr marL="342900" indent="-342900">
              <a:lnSpc>
                <a:spcPct val="150000"/>
              </a:lnSpc>
              <a:buFont typeface="+mj-lt"/>
              <a:buAutoNum type="arabicPeriod"/>
            </a:pPr>
            <a:r>
              <a:rPr lang="en-US" sz="2400" dirty="0" smtClean="0"/>
              <a:t>Once patients entered into </a:t>
            </a:r>
            <a:r>
              <a:rPr lang="en-US" sz="2400" dirty="0" err="1" smtClean="0"/>
              <a:t>CareMessage</a:t>
            </a:r>
            <a:r>
              <a:rPr lang="en-US" sz="2400" dirty="0" smtClean="0"/>
              <a:t>, texting is automated.</a:t>
            </a:r>
          </a:p>
          <a:p>
            <a:pPr marL="342900" indent="-342900">
              <a:lnSpc>
                <a:spcPct val="150000"/>
              </a:lnSpc>
              <a:buFont typeface="+mj-lt"/>
              <a:buAutoNum type="arabicPeriod"/>
            </a:pPr>
            <a:r>
              <a:rPr lang="en-US" sz="2400" dirty="0" smtClean="0"/>
              <a:t>Excel to enter baseline and </a:t>
            </a:r>
            <a:r>
              <a:rPr lang="en-US" sz="2400" dirty="0" err="1" smtClean="0"/>
              <a:t>followup</a:t>
            </a:r>
            <a:r>
              <a:rPr lang="en-US" sz="2400" dirty="0" smtClean="0"/>
              <a:t> BP and A1Cs.</a:t>
            </a:r>
          </a:p>
          <a:p>
            <a:pPr marL="342900" indent="-342900">
              <a:buFont typeface="+mj-lt"/>
              <a:buAutoNum type="arabicPeriod"/>
            </a:pPr>
            <a:endParaRPr lang="en-US" sz="2000" dirty="0" smtClean="0"/>
          </a:p>
          <a:p>
            <a:endParaRPr lang="en-US" dirty="0" smtClean="0"/>
          </a:p>
        </p:txBody>
      </p:sp>
    </p:spTree>
    <p:extLst>
      <p:ext uri="{BB962C8B-B14F-4D97-AF65-F5344CB8AC3E}">
        <p14:creationId xmlns:p14="http://schemas.microsoft.com/office/powerpoint/2010/main" val="680403422"/>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sabol\Downloads\IMG_37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438509"/>
            <a:ext cx="3430297" cy="610135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05765"/>
            <a:ext cx="3455831" cy="6134100"/>
          </a:xfrm>
          <a:prstGeom prst="rect">
            <a:avLst/>
          </a:prstGeom>
          <a:ln>
            <a:solidFill>
              <a:srgbClr val="0070C0"/>
            </a:solidFill>
          </a:ln>
        </p:spPr>
      </p:pic>
    </p:spTree>
    <p:extLst>
      <p:ext uri="{BB962C8B-B14F-4D97-AF65-F5344CB8AC3E}">
        <p14:creationId xmlns:p14="http://schemas.microsoft.com/office/powerpoint/2010/main" val="8090330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5238"/>
            <a:ext cx="7848600" cy="867762"/>
          </a:xfrm>
        </p:spPr>
        <p:txBody>
          <a:bodyPr/>
          <a:lstStyle/>
          <a:p>
            <a:r>
              <a:rPr lang="en-US" sz="3200" b="1" dirty="0" smtClean="0">
                <a:solidFill>
                  <a:schemeClr val="tx1"/>
                </a:solidFill>
              </a:rPr>
              <a:t>How did we do?</a:t>
            </a:r>
            <a:endParaRPr lang="es-MX" sz="3200" b="1" dirty="0">
              <a:solidFill>
                <a:schemeClr val="tx1"/>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799033314"/>
              </p:ext>
            </p:extLst>
          </p:nvPr>
        </p:nvGraphicFramePr>
        <p:xfrm>
          <a:off x="1143000" y="1219200"/>
          <a:ext cx="6781800" cy="4495800"/>
        </p:xfrm>
        <a:graphic>
          <a:graphicData uri="http://schemas.openxmlformats.org/drawingml/2006/table">
            <a:tbl>
              <a:tblPr firstRow="1" firstCol="1" bandRow="1">
                <a:tableStyleId>{B301B821-A1FF-4177-AEE7-76D212191A09}</a:tableStyleId>
              </a:tblPr>
              <a:tblGrid>
                <a:gridCol w="2133600"/>
                <a:gridCol w="2286000"/>
                <a:gridCol w="2362200"/>
              </a:tblGrid>
              <a:tr h="1200355">
                <a:tc>
                  <a:txBody>
                    <a:bodyPr/>
                    <a:lstStyle/>
                    <a:p>
                      <a:pPr marL="0" marR="0" algn="ctr">
                        <a:lnSpc>
                          <a:spcPct val="115000"/>
                        </a:lnSpc>
                        <a:spcBef>
                          <a:spcPts val="0"/>
                        </a:spcBef>
                        <a:spcAft>
                          <a:spcPts val="0"/>
                        </a:spcAft>
                      </a:pPr>
                      <a:r>
                        <a:rPr lang="en-US" sz="1200" dirty="0">
                          <a:effectLst/>
                        </a:rPr>
                        <a:t> </a:t>
                      </a:r>
                      <a:endParaRPr lang="es-MX" sz="1100" dirty="0">
                        <a:effectLst/>
                      </a:endParaRPr>
                    </a:p>
                    <a:p>
                      <a:pPr marL="0" marR="0" algn="ctr">
                        <a:lnSpc>
                          <a:spcPct val="115000"/>
                        </a:lnSpc>
                        <a:spcBef>
                          <a:spcPts val="0"/>
                        </a:spcBef>
                        <a:spcAft>
                          <a:spcPts val="0"/>
                        </a:spcAft>
                      </a:pPr>
                      <a:r>
                        <a:rPr lang="en-US" sz="2400" dirty="0">
                          <a:effectLst/>
                        </a:rPr>
                        <a:t>Measure</a:t>
                      </a:r>
                      <a:endParaRPr lang="es-MX"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2400" dirty="0" smtClean="0">
                          <a:effectLst/>
                        </a:rPr>
                        <a:t>Pre-</a:t>
                      </a:r>
                    </a:p>
                    <a:p>
                      <a:pPr marL="0" marR="0" algn="ctr">
                        <a:lnSpc>
                          <a:spcPct val="115000"/>
                        </a:lnSpc>
                        <a:spcBef>
                          <a:spcPts val="0"/>
                        </a:spcBef>
                        <a:spcAft>
                          <a:spcPts val="0"/>
                        </a:spcAft>
                      </a:pPr>
                      <a:r>
                        <a:rPr lang="en-US" sz="2400" dirty="0" smtClean="0">
                          <a:effectLst/>
                        </a:rPr>
                        <a:t>intervention</a:t>
                      </a:r>
                      <a:endParaRPr lang="es-MX" sz="2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r>
                        <a:rPr lang="en-US" sz="2400" dirty="0" smtClean="0">
                          <a:effectLst/>
                        </a:rPr>
                        <a:t>Post-</a:t>
                      </a:r>
                    </a:p>
                    <a:p>
                      <a:pPr marL="0" marR="0" algn="ctr">
                        <a:lnSpc>
                          <a:spcPct val="115000"/>
                        </a:lnSpc>
                        <a:spcBef>
                          <a:spcPts val="0"/>
                        </a:spcBef>
                        <a:spcAft>
                          <a:spcPts val="0"/>
                        </a:spcAft>
                      </a:pPr>
                      <a:r>
                        <a:rPr lang="en-US" sz="2400" dirty="0" smtClean="0">
                          <a:effectLst/>
                        </a:rPr>
                        <a:t>intervention</a:t>
                      </a:r>
                      <a:endParaRPr lang="es-MX" sz="2400" dirty="0">
                        <a:effectLst/>
                        <a:latin typeface="Calibri"/>
                        <a:ea typeface="Calibri"/>
                        <a:cs typeface="Times New Roman"/>
                      </a:endParaRPr>
                    </a:p>
                  </a:txBody>
                  <a:tcPr marL="68580" marR="68580" marT="0" marB="0" anchor="ctr"/>
                </a:tc>
              </a:tr>
              <a:tr h="1041893">
                <a:tc>
                  <a:txBody>
                    <a:bodyPr/>
                    <a:lstStyle/>
                    <a:p>
                      <a:pPr marL="0" marR="0" algn="ctr">
                        <a:lnSpc>
                          <a:spcPct val="115000"/>
                        </a:lnSpc>
                        <a:spcBef>
                          <a:spcPts val="0"/>
                        </a:spcBef>
                        <a:spcAft>
                          <a:spcPts val="0"/>
                        </a:spcAft>
                      </a:pPr>
                      <a:r>
                        <a:rPr lang="en-US" sz="2000" dirty="0">
                          <a:effectLst/>
                        </a:rPr>
                        <a:t>A1C &lt;8</a:t>
                      </a:r>
                      <a:endParaRPr lang="es-MX"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35%</a:t>
                      </a:r>
                      <a:endParaRPr lang="es-MX"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44%</a:t>
                      </a:r>
                      <a:endParaRPr lang="es-MX" sz="2000" dirty="0">
                        <a:effectLst/>
                        <a:latin typeface="Calibri"/>
                        <a:ea typeface="Calibri"/>
                        <a:cs typeface="Times New Roman"/>
                      </a:endParaRPr>
                    </a:p>
                  </a:txBody>
                  <a:tcPr marL="68580" marR="68580" marT="0" marB="0" anchor="ctr"/>
                </a:tc>
              </a:tr>
              <a:tr h="1126776">
                <a:tc>
                  <a:txBody>
                    <a:bodyPr/>
                    <a:lstStyle/>
                    <a:p>
                      <a:pPr marL="0" marR="0" algn="ctr">
                        <a:lnSpc>
                          <a:spcPct val="115000"/>
                        </a:lnSpc>
                        <a:spcBef>
                          <a:spcPts val="0"/>
                        </a:spcBef>
                        <a:spcAft>
                          <a:spcPts val="0"/>
                        </a:spcAft>
                      </a:pPr>
                      <a:r>
                        <a:rPr lang="en-US" sz="2000" dirty="0">
                          <a:effectLst/>
                        </a:rPr>
                        <a:t>No-show</a:t>
                      </a:r>
                      <a:endParaRPr lang="es-MX" sz="2000" dirty="0">
                        <a:effectLst/>
                      </a:endParaRPr>
                    </a:p>
                    <a:p>
                      <a:pPr marL="0" marR="0" algn="ctr">
                        <a:lnSpc>
                          <a:spcPct val="115000"/>
                        </a:lnSpc>
                        <a:spcBef>
                          <a:spcPts val="0"/>
                        </a:spcBef>
                        <a:spcAft>
                          <a:spcPts val="0"/>
                        </a:spcAft>
                      </a:pPr>
                      <a:r>
                        <a:rPr lang="en-US" sz="2000" dirty="0">
                          <a:effectLst/>
                        </a:rPr>
                        <a:t>rate</a:t>
                      </a:r>
                      <a:endParaRPr lang="es-MX"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10.3%</a:t>
                      </a:r>
                      <a:endParaRPr lang="es-MX"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7.8%</a:t>
                      </a:r>
                      <a:endParaRPr lang="es-MX" sz="2000" dirty="0">
                        <a:effectLst/>
                        <a:latin typeface="Calibri"/>
                        <a:ea typeface="Calibri"/>
                        <a:cs typeface="Times New Roman"/>
                      </a:endParaRPr>
                    </a:p>
                  </a:txBody>
                  <a:tcPr marL="68580" marR="68580" marT="0" marB="0" anchor="ctr"/>
                </a:tc>
              </a:tr>
              <a:tr h="1126776">
                <a:tc>
                  <a:txBody>
                    <a:bodyPr/>
                    <a:lstStyle/>
                    <a:p>
                      <a:pPr marL="0" marR="0" algn="ctr">
                        <a:lnSpc>
                          <a:spcPct val="115000"/>
                        </a:lnSpc>
                        <a:spcBef>
                          <a:spcPts val="0"/>
                        </a:spcBef>
                        <a:spcAft>
                          <a:spcPts val="0"/>
                        </a:spcAft>
                      </a:pPr>
                      <a:r>
                        <a:rPr lang="en-US" sz="2000" dirty="0" smtClean="0">
                          <a:effectLst/>
                        </a:rPr>
                        <a:t>A1C</a:t>
                      </a:r>
                    </a:p>
                    <a:p>
                      <a:pPr marL="0" marR="0" algn="ctr">
                        <a:lnSpc>
                          <a:spcPct val="115000"/>
                        </a:lnSpc>
                        <a:spcBef>
                          <a:spcPts val="0"/>
                        </a:spcBef>
                        <a:spcAft>
                          <a:spcPts val="0"/>
                        </a:spcAft>
                      </a:pPr>
                      <a:r>
                        <a:rPr lang="en-US" sz="2000" dirty="0" smtClean="0">
                          <a:effectLst/>
                        </a:rPr>
                        <a:t>group</a:t>
                      </a:r>
                      <a:endParaRPr lang="es-MX" sz="2000" dirty="0">
                        <a:effectLst/>
                      </a:endParaRPr>
                    </a:p>
                    <a:p>
                      <a:pPr marL="0" marR="0" algn="ctr">
                        <a:lnSpc>
                          <a:spcPct val="115000"/>
                        </a:lnSpc>
                        <a:spcBef>
                          <a:spcPts val="0"/>
                        </a:spcBef>
                        <a:spcAft>
                          <a:spcPts val="0"/>
                        </a:spcAft>
                      </a:pPr>
                      <a:r>
                        <a:rPr lang="en-US" sz="2000" dirty="0">
                          <a:effectLst/>
                        </a:rPr>
                        <a:t>average</a:t>
                      </a:r>
                      <a:endParaRPr lang="es-MX"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8.83</a:t>
                      </a:r>
                      <a:endParaRPr lang="es-MX"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8.71</a:t>
                      </a:r>
                      <a:endParaRPr lang="es-MX"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3721100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lsabol\Desktop\DiabMetric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4648200" cy="4876800"/>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828800"/>
            <a:ext cx="2743200" cy="2743200"/>
          </a:xfrm>
          <a:prstGeom prst="rect">
            <a:avLst/>
          </a:prstGeom>
        </p:spPr>
      </p:pic>
    </p:spTree>
    <p:extLst>
      <p:ext uri="{BB962C8B-B14F-4D97-AF65-F5344CB8AC3E}">
        <p14:creationId xmlns:p14="http://schemas.microsoft.com/office/powerpoint/2010/main" val="281635750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667001" cy="266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2207" y="4267200"/>
            <a:ext cx="7162800" cy="1569660"/>
          </a:xfrm>
          <a:prstGeom prst="rect">
            <a:avLst/>
          </a:prstGeom>
          <a:noFill/>
        </p:spPr>
        <p:txBody>
          <a:bodyPr wrap="square" rtlCol="0">
            <a:spAutoFit/>
          </a:bodyPr>
          <a:lstStyle/>
          <a:p>
            <a:r>
              <a:rPr lang="en-US" sz="2400" dirty="0" smtClean="0"/>
              <a:t>In addition to diabetes and hypertension, </a:t>
            </a:r>
            <a:r>
              <a:rPr lang="en-US" sz="2400" dirty="0" err="1" smtClean="0"/>
              <a:t>CareMessage</a:t>
            </a:r>
            <a:r>
              <a:rPr lang="en-US" sz="2400" dirty="0" smtClean="0"/>
              <a:t> has texting programs available for Preventive Care Screenings, Women and Children’s Health, Chronic Disease, and Behavior Change. </a:t>
            </a:r>
            <a:endParaRPr lang="es-MX" sz="2400" dirty="0"/>
          </a:p>
        </p:txBody>
      </p:sp>
    </p:spTree>
    <p:extLst>
      <p:ext uri="{BB962C8B-B14F-4D97-AF65-F5344CB8AC3E}">
        <p14:creationId xmlns:p14="http://schemas.microsoft.com/office/powerpoint/2010/main" val="12028992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200"/>
            <a:ext cx="8229600" cy="2246769"/>
          </a:xfrm>
          <a:prstGeom prst="rect">
            <a:avLst/>
          </a:prstGeom>
          <a:noFill/>
        </p:spPr>
        <p:txBody>
          <a:bodyPr wrap="square" rtlCol="0">
            <a:spAutoFit/>
          </a:bodyPr>
          <a:lstStyle/>
          <a:p>
            <a:pPr algn="ctr"/>
            <a:r>
              <a:rPr lang="en-US" sz="2800" dirty="0" smtClean="0">
                <a:latin typeface="+mj-lt"/>
              </a:rPr>
              <a:t>A review of the 2016 health care texting program</a:t>
            </a:r>
          </a:p>
          <a:p>
            <a:pPr algn="ctr"/>
            <a:r>
              <a:rPr lang="en-US" sz="2800" dirty="0" smtClean="0">
                <a:latin typeface="+mj-lt"/>
              </a:rPr>
              <a:t>funded by</a:t>
            </a:r>
          </a:p>
          <a:p>
            <a:pPr algn="ctr"/>
            <a:r>
              <a:rPr lang="en-US" sz="2800" b="1" dirty="0" smtClean="0">
                <a:latin typeface="+mj-lt"/>
              </a:rPr>
              <a:t>Institute of Medicine Chicago and </a:t>
            </a:r>
            <a:r>
              <a:rPr lang="en-US" sz="2800" b="1" dirty="0" err="1" smtClean="0">
                <a:latin typeface="+mj-lt"/>
              </a:rPr>
              <a:t>Telligen</a:t>
            </a:r>
            <a:r>
              <a:rPr lang="en-US" sz="2800" b="1" dirty="0" smtClean="0">
                <a:latin typeface="+mj-lt"/>
              </a:rPr>
              <a:t> Community Initiative</a:t>
            </a:r>
            <a:endParaRPr lang="en-US" sz="2800" b="1" dirty="0">
              <a:latin typeface="+mj-lt"/>
            </a:endParaRPr>
          </a:p>
          <a:p>
            <a:endParaRPr lang="es-MX" sz="28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137" y="2703969"/>
            <a:ext cx="1778589" cy="17156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703969"/>
            <a:ext cx="2800473" cy="1452745"/>
          </a:xfrm>
          <a:prstGeom prst="rect">
            <a:avLst/>
          </a:prstGeom>
        </p:spPr>
      </p:pic>
      <p:sp>
        <p:nvSpPr>
          <p:cNvPr id="7" name="TextBox 6"/>
          <p:cNvSpPr txBox="1"/>
          <p:nvPr/>
        </p:nvSpPr>
        <p:spPr>
          <a:xfrm>
            <a:off x="685800" y="4429983"/>
            <a:ext cx="3505200" cy="1446550"/>
          </a:xfrm>
          <a:prstGeom prst="rect">
            <a:avLst/>
          </a:prstGeom>
          <a:noFill/>
        </p:spPr>
        <p:txBody>
          <a:bodyPr wrap="square" rtlCol="0">
            <a:spAutoFit/>
          </a:bodyPr>
          <a:lstStyle/>
          <a:p>
            <a:r>
              <a:rPr lang="en-US" sz="2200" dirty="0" err="1"/>
              <a:t>Telligen</a:t>
            </a:r>
            <a:r>
              <a:rPr lang="en-US" sz="2200" dirty="0"/>
              <a:t> Community Initiative technology for health care data management and quality improvement</a:t>
            </a:r>
            <a:endParaRPr lang="es-MX" sz="2200" dirty="0"/>
          </a:p>
        </p:txBody>
      </p:sp>
      <p:sp>
        <p:nvSpPr>
          <p:cNvPr id="8" name="TextBox 7"/>
          <p:cNvSpPr txBox="1"/>
          <p:nvPr/>
        </p:nvSpPr>
        <p:spPr>
          <a:xfrm>
            <a:off x="5562600" y="4419600"/>
            <a:ext cx="3124200" cy="2062103"/>
          </a:xfrm>
          <a:prstGeom prst="rect">
            <a:avLst/>
          </a:prstGeom>
          <a:noFill/>
        </p:spPr>
        <p:txBody>
          <a:bodyPr wrap="square" rtlCol="0">
            <a:spAutoFit/>
          </a:bodyPr>
          <a:lstStyle/>
          <a:p>
            <a:r>
              <a:rPr lang="en-US" sz="2200" dirty="0"/>
              <a:t>an independent organization of leaders collaborating to improve health care in the Chicagoland community</a:t>
            </a:r>
          </a:p>
          <a:p>
            <a:endParaRPr lang="es-MX" dirty="0"/>
          </a:p>
        </p:txBody>
      </p:sp>
    </p:spTree>
    <p:extLst>
      <p:ext uri="{BB962C8B-B14F-4D97-AF65-F5344CB8AC3E}">
        <p14:creationId xmlns:p14="http://schemas.microsoft.com/office/powerpoint/2010/main" val="3731846662"/>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3200" y="800099"/>
            <a:ext cx="1828800" cy="5257801"/>
          </a:xfrm>
        </p:spPr>
        <p:txBody>
          <a:bodyPr>
            <a:normAutofit fontScale="90000"/>
          </a:bodyPr>
          <a:lstStyle/>
          <a:p>
            <a:r>
              <a:rPr lang="en-US" sz="3100" dirty="0" smtClean="0"/>
              <a:t>For patients</a:t>
            </a:r>
            <a:r>
              <a:rPr lang="en-US" dirty="0" smtClean="0"/>
              <a:t>:</a:t>
            </a:r>
            <a:br>
              <a:rPr lang="en-US" dirty="0" smtClean="0"/>
            </a:br>
            <a:r>
              <a:rPr lang="en-US" sz="2200" dirty="0" smtClean="0"/>
              <a:t>Usually no cost, depending on cell phone plan</a:t>
            </a:r>
            <a:br>
              <a:rPr lang="en-US" sz="2200" dirty="0" smtClean="0"/>
            </a:br>
            <a:r>
              <a:rPr lang="en-US" sz="2200" dirty="0"/>
              <a:t/>
            </a:r>
            <a:br>
              <a:rPr lang="en-US" sz="2200" dirty="0"/>
            </a:br>
            <a:r>
              <a:rPr lang="en-US" sz="3100" dirty="0" smtClean="0"/>
              <a:t>For clinics:</a:t>
            </a:r>
            <a:r>
              <a:rPr lang="en-US" dirty="0" smtClean="0"/>
              <a:t/>
            </a:r>
            <a:br>
              <a:rPr lang="en-US" dirty="0" smtClean="0"/>
            </a:br>
            <a:r>
              <a:rPr lang="en-US" sz="2200" dirty="0" smtClean="0"/>
              <a:t>Generally low-cost; many companies trying to get their product in use; maybe free!</a:t>
            </a:r>
            <a:br>
              <a:rPr lang="en-US" sz="2200" dirty="0" smtClean="0"/>
            </a:br>
            <a:endParaRPr lang="es-MX" sz="2200" dirty="0"/>
          </a:p>
        </p:txBody>
      </p:sp>
      <p:pic>
        <p:nvPicPr>
          <p:cNvPr id="3074" name="Picture 2" descr="C:\Users\lsabol\Desktop\im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5638801" cy="563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5532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452689"/>
            <a:ext cx="7391400" cy="646331"/>
          </a:xfrm>
          <a:prstGeom prst="rect">
            <a:avLst/>
          </a:prstGeom>
          <a:noFill/>
        </p:spPr>
        <p:txBody>
          <a:bodyPr wrap="square" rtlCol="0">
            <a:spAutoFit/>
          </a:bodyPr>
          <a:lstStyle/>
          <a:p>
            <a:r>
              <a:rPr lang="en-US" sz="3600" dirty="0" smtClean="0">
                <a:latin typeface="+mj-lt"/>
              </a:rPr>
              <a:t>Privacy and consent: HIPAA and TCPA</a:t>
            </a:r>
            <a:endParaRPr lang="es-MX" sz="3600" dirty="0">
              <a:latin typeface="+mj-lt"/>
            </a:endParaRPr>
          </a:p>
        </p:txBody>
      </p:sp>
      <p:sp>
        <p:nvSpPr>
          <p:cNvPr id="5" name="TextBox 4"/>
          <p:cNvSpPr txBox="1"/>
          <p:nvPr/>
        </p:nvSpPr>
        <p:spPr>
          <a:xfrm>
            <a:off x="538655" y="1313794"/>
            <a:ext cx="7848600" cy="2062103"/>
          </a:xfrm>
          <a:prstGeom prst="rect">
            <a:avLst/>
          </a:prstGeom>
          <a:noFill/>
        </p:spPr>
        <p:txBody>
          <a:bodyPr wrap="square" rtlCol="0">
            <a:spAutoFit/>
          </a:bodyPr>
          <a:lstStyle/>
          <a:p>
            <a:pPr algn="ctr"/>
            <a:r>
              <a:rPr lang="en-US" sz="2200" dirty="0"/>
              <a:t>The Telephone Consumer Protection Act Text protects consumers by providing them with the ability to control who they receive auto-dialed and pre-recorded marketing calls from. </a:t>
            </a:r>
          </a:p>
          <a:p>
            <a:pPr algn="ctr"/>
            <a:endParaRPr lang="en-US" sz="2200" dirty="0"/>
          </a:p>
          <a:p>
            <a:pPr algn="ctr"/>
            <a:r>
              <a:rPr lang="en-US" sz="2200" b="1" dirty="0"/>
              <a:t>Exempted are health care messages relating to:</a:t>
            </a:r>
          </a:p>
          <a:p>
            <a:endParaRPr lang="es-MX" dirty="0"/>
          </a:p>
        </p:txBody>
      </p:sp>
      <p:sp>
        <p:nvSpPr>
          <p:cNvPr id="6" name="TextBox 5"/>
          <p:cNvSpPr txBox="1"/>
          <p:nvPr/>
        </p:nvSpPr>
        <p:spPr>
          <a:xfrm>
            <a:off x="609600" y="3505200"/>
            <a:ext cx="7467600" cy="3139321"/>
          </a:xfrm>
          <a:prstGeom prst="rect">
            <a:avLst/>
          </a:prstGeom>
          <a:noFill/>
        </p:spPr>
        <p:txBody>
          <a:bodyPr wrap="square" numCol="2" rtlCol="0">
            <a:spAutoFit/>
          </a:bodyPr>
          <a:lstStyle/>
          <a:p>
            <a:pPr marL="342900" indent="-342900">
              <a:buFont typeface="Arial" panose="020B0604020202020204" pitchFamily="34" charset="0"/>
              <a:buChar char="•"/>
            </a:pPr>
            <a:r>
              <a:rPr lang="en-US" sz="2200" dirty="0"/>
              <a:t>Appointments and exams</a:t>
            </a:r>
          </a:p>
          <a:p>
            <a:pPr marL="342900" indent="-342900">
              <a:buFont typeface="Arial" panose="020B0604020202020204" pitchFamily="34" charset="0"/>
              <a:buChar char="•"/>
            </a:pPr>
            <a:r>
              <a:rPr lang="en-US" sz="2200" dirty="0"/>
              <a:t>Confirmations and reminders</a:t>
            </a:r>
          </a:p>
          <a:p>
            <a:pPr marL="342900" indent="-342900">
              <a:buFont typeface="Arial" panose="020B0604020202020204" pitchFamily="34" charset="0"/>
              <a:buChar char="•"/>
            </a:pPr>
            <a:r>
              <a:rPr lang="en-US" sz="2200" dirty="0"/>
              <a:t>Wellness checkups</a:t>
            </a:r>
          </a:p>
          <a:p>
            <a:pPr marL="342900" indent="-342900">
              <a:buFont typeface="Arial" panose="020B0604020202020204" pitchFamily="34" charset="0"/>
              <a:buChar char="•"/>
            </a:pPr>
            <a:r>
              <a:rPr lang="en-US" sz="2200" dirty="0"/>
              <a:t>Hospital pre-registration instructions</a:t>
            </a:r>
          </a:p>
          <a:p>
            <a:pPr marL="342900" indent="-342900">
              <a:buFont typeface="Arial" panose="020B0604020202020204" pitchFamily="34" charset="0"/>
              <a:buChar char="•"/>
            </a:pPr>
            <a:r>
              <a:rPr lang="en-US" sz="2200" dirty="0"/>
              <a:t>Pre-operative instructions</a:t>
            </a:r>
          </a:p>
          <a:p>
            <a:pPr marL="342900" indent="-342900">
              <a:buFont typeface="Arial" panose="020B0604020202020204" pitchFamily="34" charset="0"/>
              <a:buChar char="•"/>
            </a:pPr>
            <a:r>
              <a:rPr lang="en-US" sz="2200" dirty="0"/>
              <a:t>Lab results</a:t>
            </a:r>
          </a:p>
          <a:p>
            <a:pPr marL="342900" indent="-342900">
              <a:buFont typeface="Arial" panose="020B0604020202020204" pitchFamily="34" charset="0"/>
              <a:buChar char="•"/>
            </a:pPr>
            <a:r>
              <a:rPr lang="en-US" sz="2200" dirty="0"/>
              <a:t>Post-discharge follow-up intended to prevent readmission</a:t>
            </a:r>
          </a:p>
          <a:p>
            <a:pPr marL="342900" indent="-342900">
              <a:buFont typeface="Arial" panose="020B0604020202020204" pitchFamily="34" charset="0"/>
              <a:buChar char="•"/>
            </a:pPr>
            <a:r>
              <a:rPr lang="en-US" sz="2200" dirty="0"/>
              <a:t>Prescription notifications</a:t>
            </a:r>
          </a:p>
          <a:p>
            <a:pPr marL="342900" indent="-342900">
              <a:buFont typeface="Arial" panose="020B0604020202020204" pitchFamily="34" charset="0"/>
              <a:buChar char="•"/>
            </a:pPr>
            <a:r>
              <a:rPr lang="en-US" sz="2200" dirty="0"/>
              <a:t>Home healthcare instructions</a:t>
            </a:r>
          </a:p>
          <a:p>
            <a:pPr marL="342900" indent="-342900">
              <a:buFont typeface="Arial" panose="020B0604020202020204" pitchFamily="34" charset="0"/>
              <a:buChar char="•"/>
            </a:pPr>
            <a:r>
              <a:rPr lang="en-US" sz="2200" dirty="0"/>
              <a:t>Must not include any accounting, billing, debt collection, and must comply with HIPAA privacy rules</a:t>
            </a:r>
            <a:r>
              <a:rPr lang="en-US" sz="2200" baseline="30000" dirty="0"/>
              <a:t>7</a:t>
            </a:r>
            <a:endParaRPr lang="en-US" sz="2200" dirty="0"/>
          </a:p>
        </p:txBody>
      </p:sp>
    </p:spTree>
    <p:extLst>
      <p:ext uri="{BB962C8B-B14F-4D97-AF65-F5344CB8AC3E}">
        <p14:creationId xmlns:p14="http://schemas.microsoft.com/office/powerpoint/2010/main" val="1727088153"/>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09600"/>
            <a:ext cx="6934200" cy="369332"/>
          </a:xfrm>
          <a:prstGeom prst="rect">
            <a:avLst/>
          </a:prstGeom>
          <a:noFill/>
        </p:spPr>
        <p:txBody>
          <a:bodyPr wrap="square" rtlCol="0">
            <a:spAutoFit/>
          </a:bodyPr>
          <a:lstStyle/>
          <a:p>
            <a:r>
              <a:rPr lang="en-US" dirty="0"/>
              <a:t> </a:t>
            </a:r>
          </a:p>
        </p:txBody>
      </p:sp>
      <p:sp>
        <p:nvSpPr>
          <p:cNvPr id="5" name="TextBox 4"/>
          <p:cNvSpPr txBox="1"/>
          <p:nvPr/>
        </p:nvSpPr>
        <p:spPr>
          <a:xfrm>
            <a:off x="533400" y="438880"/>
            <a:ext cx="2682081" cy="800219"/>
          </a:xfrm>
          <a:prstGeom prst="rect">
            <a:avLst/>
          </a:prstGeom>
          <a:noFill/>
        </p:spPr>
        <p:txBody>
          <a:bodyPr wrap="none" rtlCol="0">
            <a:spAutoFit/>
          </a:bodyPr>
          <a:lstStyle/>
          <a:p>
            <a:r>
              <a:rPr lang="en-US" sz="2800" dirty="0"/>
              <a:t>(TCPA </a:t>
            </a:r>
            <a:r>
              <a:rPr lang="en-US" sz="2800" dirty="0" smtClean="0"/>
              <a:t>continued)</a:t>
            </a:r>
            <a:endParaRPr lang="es-MX" dirty="0"/>
          </a:p>
          <a:p>
            <a:endParaRPr lang="es-MX" dirty="0"/>
          </a:p>
        </p:txBody>
      </p:sp>
      <p:sp>
        <p:nvSpPr>
          <p:cNvPr id="6" name="TextBox 5"/>
          <p:cNvSpPr txBox="1"/>
          <p:nvPr/>
        </p:nvSpPr>
        <p:spPr>
          <a:xfrm>
            <a:off x="1777041" y="1220706"/>
            <a:ext cx="5270289" cy="1046440"/>
          </a:xfrm>
          <a:prstGeom prst="rect">
            <a:avLst/>
          </a:prstGeom>
          <a:noFill/>
        </p:spPr>
        <p:txBody>
          <a:bodyPr wrap="none" rtlCol="0">
            <a:spAutoFit/>
          </a:bodyPr>
          <a:lstStyle/>
          <a:p>
            <a:r>
              <a:rPr lang="en-US" sz="2200" b="1" dirty="0" smtClean="0"/>
              <a:t>For </a:t>
            </a:r>
            <a:r>
              <a:rPr lang="en-US" sz="2200" b="1" dirty="0"/>
              <a:t>messages to be exempt, the following </a:t>
            </a:r>
            <a:endParaRPr lang="en-US" sz="2200" b="1" dirty="0" smtClean="0"/>
          </a:p>
          <a:p>
            <a:pPr algn="ctr"/>
            <a:r>
              <a:rPr lang="en-US" sz="2200" b="1" dirty="0" smtClean="0"/>
              <a:t>requirements </a:t>
            </a:r>
            <a:r>
              <a:rPr lang="en-US" sz="2200" b="1" dirty="0"/>
              <a:t>must be met:</a:t>
            </a:r>
          </a:p>
          <a:p>
            <a:endParaRPr lang="es-MX" dirty="0"/>
          </a:p>
        </p:txBody>
      </p:sp>
      <p:sp>
        <p:nvSpPr>
          <p:cNvPr id="7" name="TextBox 6"/>
          <p:cNvSpPr txBox="1"/>
          <p:nvPr/>
        </p:nvSpPr>
        <p:spPr>
          <a:xfrm>
            <a:off x="533400" y="2286000"/>
            <a:ext cx="8153400" cy="4493538"/>
          </a:xfrm>
          <a:prstGeom prst="rect">
            <a:avLst/>
          </a:prstGeom>
          <a:noFill/>
        </p:spPr>
        <p:txBody>
          <a:bodyPr wrap="square" numCol="2" rtlCol="0">
            <a:spAutoFit/>
          </a:bodyPr>
          <a:lstStyle/>
          <a:p>
            <a:pPr marL="285750" indent="-285750" fontAlgn="base">
              <a:buFont typeface="Arial" panose="020B0604020202020204" pitchFamily="34" charset="0"/>
              <a:buChar char="•"/>
            </a:pPr>
            <a:r>
              <a:rPr lang="en-US" sz="2200" dirty="0"/>
              <a:t>The message must be free to end users</a:t>
            </a:r>
          </a:p>
          <a:p>
            <a:pPr marL="285750" indent="-285750" fontAlgn="base">
              <a:buFont typeface="Arial" panose="020B0604020202020204" pitchFamily="34" charset="0"/>
              <a:buChar char="•"/>
            </a:pPr>
            <a:r>
              <a:rPr lang="en-US" sz="2200" dirty="0"/>
              <a:t>The message can only be sent to the cell number provided by the patient</a:t>
            </a:r>
          </a:p>
          <a:p>
            <a:pPr marL="285750" indent="-285750" fontAlgn="base">
              <a:buFont typeface="Arial" panose="020B0604020202020204" pitchFamily="34" charset="0"/>
              <a:buChar char="•"/>
            </a:pPr>
            <a:r>
              <a:rPr lang="en-US" sz="2200" dirty="0"/>
              <a:t>The message must state the name and contact information of the health care provider</a:t>
            </a:r>
          </a:p>
          <a:p>
            <a:pPr marL="285750" indent="-285750" fontAlgn="base">
              <a:buFont typeface="Arial" panose="020B0604020202020204" pitchFamily="34" charset="0"/>
              <a:buChar char="•"/>
            </a:pPr>
            <a:r>
              <a:rPr lang="en-US" sz="2200" dirty="0"/>
              <a:t>The message may not include any telemarketing, solicitation or advertising, or accounting, billing, debt collection or other financial content.</a:t>
            </a:r>
          </a:p>
          <a:p>
            <a:pPr marL="285750" indent="-285750" fontAlgn="base">
              <a:buFont typeface="Arial" panose="020B0604020202020204" pitchFamily="34" charset="0"/>
              <a:buChar char="•"/>
            </a:pPr>
            <a:r>
              <a:rPr lang="en-US" sz="2200" dirty="0"/>
              <a:t>The text is limited to 160 characters</a:t>
            </a:r>
          </a:p>
          <a:p>
            <a:pPr marL="285750" indent="-285750" fontAlgn="base">
              <a:buFont typeface="Arial" panose="020B0604020202020204" pitchFamily="34" charset="0"/>
              <a:buChar char="•"/>
            </a:pPr>
            <a:r>
              <a:rPr lang="en-US" sz="2200" dirty="0"/>
              <a:t>Only one message can be sent per day, and no more than three messages can be sent per week from a specific health care provider</a:t>
            </a:r>
          </a:p>
          <a:p>
            <a:pPr marL="285750" indent="-285750" fontAlgn="base">
              <a:buFont typeface="Arial" panose="020B0604020202020204" pitchFamily="34" charset="0"/>
              <a:buChar char="•"/>
            </a:pPr>
            <a:r>
              <a:rPr lang="en-US" sz="2200" dirty="0"/>
              <a:t>The message must include a key press-activated opt-out mechanism</a:t>
            </a:r>
          </a:p>
          <a:p>
            <a:pPr marL="285750" indent="-285750" fontAlgn="base">
              <a:buFont typeface="Arial" panose="020B0604020202020204" pitchFamily="34" charset="0"/>
              <a:buChar char="•"/>
            </a:pPr>
            <a:r>
              <a:rPr lang="en-US" sz="2200" dirty="0"/>
              <a:t>The health care provider must immediately honor any “opt-out” request.</a:t>
            </a:r>
          </a:p>
        </p:txBody>
      </p:sp>
    </p:spTree>
    <p:extLst>
      <p:ext uri="{BB962C8B-B14F-4D97-AF65-F5344CB8AC3E}">
        <p14:creationId xmlns:p14="http://schemas.microsoft.com/office/powerpoint/2010/main" val="60112387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2953604" cy="365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95852" y="4495800"/>
            <a:ext cx="5943600" cy="2554545"/>
          </a:xfrm>
          <a:prstGeom prst="rect">
            <a:avLst/>
          </a:prstGeom>
          <a:noFill/>
        </p:spPr>
        <p:txBody>
          <a:bodyPr wrap="square" rtlCol="0">
            <a:spAutoFit/>
          </a:bodyPr>
          <a:lstStyle/>
          <a:p>
            <a:r>
              <a:rPr lang="en-US" sz="8000" dirty="0">
                <a:solidFill>
                  <a:srgbClr val="FF0000"/>
                </a:solidFill>
                <a:latin typeface="Chiller" panose="04020404031007020602" pitchFamily="82" charset="0"/>
              </a:rPr>
              <a:t>Throwing tomatoes</a:t>
            </a:r>
          </a:p>
          <a:p>
            <a:endParaRPr lang="es-MX" sz="80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603" y="13855"/>
            <a:ext cx="3001637" cy="365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965" y="13855"/>
            <a:ext cx="2895599" cy="365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91173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33400"/>
            <a:ext cx="5715000" cy="923330"/>
          </a:xfrm>
          <a:prstGeom prst="rect">
            <a:avLst/>
          </a:prstGeom>
          <a:noFill/>
        </p:spPr>
        <p:txBody>
          <a:bodyPr wrap="square" rtlCol="0">
            <a:spAutoFit/>
          </a:bodyPr>
          <a:lstStyle/>
          <a:p>
            <a:pPr algn="ctr"/>
            <a:r>
              <a:rPr lang="en-US" sz="3600" dirty="0">
                <a:latin typeface="+mj-lt"/>
              </a:rPr>
              <a:t>Privacy and </a:t>
            </a:r>
            <a:r>
              <a:rPr lang="en-US" sz="3600" dirty="0" smtClean="0">
                <a:latin typeface="+mj-lt"/>
              </a:rPr>
              <a:t>consent</a:t>
            </a:r>
            <a:endParaRPr lang="es-MX" sz="3600" dirty="0">
              <a:latin typeface="+mj-lt"/>
            </a:endParaRPr>
          </a:p>
          <a:p>
            <a:endParaRPr lang="es-MX" dirty="0"/>
          </a:p>
        </p:txBody>
      </p:sp>
      <p:sp>
        <p:nvSpPr>
          <p:cNvPr id="3" name="TextBox 2"/>
          <p:cNvSpPr txBox="1"/>
          <p:nvPr/>
        </p:nvSpPr>
        <p:spPr>
          <a:xfrm>
            <a:off x="571500" y="1433082"/>
            <a:ext cx="8077200" cy="51090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smtClean="0"/>
              <a:t>“Prior express consent”</a:t>
            </a:r>
            <a:endParaRPr lang="en-US" sz="2200" dirty="0"/>
          </a:p>
          <a:p>
            <a:pPr marL="285750" indent="-285750">
              <a:lnSpc>
                <a:spcPct val="150000"/>
              </a:lnSpc>
              <a:buFont typeface="Arial" panose="020B0604020202020204" pitchFamily="34" charset="0"/>
              <a:buChar char="•"/>
            </a:pPr>
            <a:r>
              <a:rPr lang="en-US" sz="2200" dirty="0"/>
              <a:t>What is considered PHI?</a:t>
            </a:r>
          </a:p>
          <a:p>
            <a:pPr marL="285750" indent="-285750">
              <a:buFont typeface="Arial" panose="020B0604020202020204" pitchFamily="34" charset="0"/>
              <a:buChar char="•"/>
            </a:pPr>
            <a:r>
              <a:rPr lang="en-US" sz="2200" dirty="0"/>
              <a:t>Security concerns – HIPAA’s Security Rule specifies security standards for disclosure and safeguarding of PHI.</a:t>
            </a:r>
          </a:p>
          <a:p>
            <a:pPr marL="800100" lvl="1" indent="-342900">
              <a:buFont typeface="+mj-lt"/>
              <a:buAutoNum type="arabicPeriod"/>
            </a:pPr>
            <a:r>
              <a:rPr lang="en-US" sz="2200" dirty="0"/>
              <a:t>Text messages create electronic records of the content of conversations while pages and phone calls do not.</a:t>
            </a:r>
          </a:p>
          <a:p>
            <a:pPr marL="800100" lvl="1" indent="-342900">
              <a:buFont typeface="+mj-lt"/>
              <a:buAutoNum type="arabicPeriod"/>
            </a:pPr>
            <a:r>
              <a:rPr lang="en-US" sz="2200" dirty="0"/>
              <a:t>Encryption and authentication are difficult if not impossible when using cellular networks.</a:t>
            </a:r>
          </a:p>
          <a:p>
            <a:pPr marL="800100" lvl="1" indent="-342900">
              <a:buFont typeface="+mj-lt"/>
              <a:buAutoNum type="arabicPeriod"/>
            </a:pPr>
            <a:r>
              <a:rPr lang="en-US" sz="2200" dirty="0"/>
              <a:t>Kings County, </a:t>
            </a:r>
            <a:r>
              <a:rPr lang="en-US" sz="2200" dirty="0" smtClean="0"/>
              <a:t>Washington public health department case </a:t>
            </a:r>
            <a:r>
              <a:rPr lang="en-US" sz="2200" dirty="0"/>
              <a:t>study:  </a:t>
            </a:r>
            <a:r>
              <a:rPr lang="en-US" sz="2200" i="1" dirty="0"/>
              <a:t>“The biggest point of tension between text messaging and HIPAA is that personalization is considered one of the most effective ways to reach people with texting, but personalized texts are also the most likely to contain PHI.”</a:t>
            </a:r>
            <a:r>
              <a:rPr lang="en-US" sz="2200" i="1" baseline="30000" dirty="0"/>
              <a:t>8</a:t>
            </a:r>
            <a:endParaRPr lang="en-US" sz="2200" i="1" dirty="0"/>
          </a:p>
          <a:p>
            <a:endParaRPr lang="es-MX" dirty="0"/>
          </a:p>
        </p:txBody>
      </p:sp>
    </p:spTree>
    <p:extLst>
      <p:ext uri="{BB962C8B-B14F-4D97-AF65-F5344CB8AC3E}">
        <p14:creationId xmlns:p14="http://schemas.microsoft.com/office/powerpoint/2010/main" val="156458033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27003"/>
            <a:ext cx="366712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609600"/>
            <a:ext cx="4038601" cy="6247864"/>
          </a:xfrm>
          <a:prstGeom prst="rect">
            <a:avLst/>
          </a:prstGeom>
          <a:noFill/>
        </p:spPr>
        <p:txBody>
          <a:bodyPr wrap="square" rtlCol="0">
            <a:spAutoFit/>
          </a:bodyPr>
          <a:lstStyle/>
          <a:p>
            <a:pPr algn="ctr">
              <a:lnSpc>
                <a:spcPct val="150000"/>
              </a:lnSpc>
            </a:pPr>
            <a:r>
              <a:rPr lang="en-US" sz="2800" b="1" dirty="0" smtClean="0"/>
              <a:t>Resources</a:t>
            </a:r>
          </a:p>
          <a:p>
            <a:pPr marL="342900" indent="-342900">
              <a:buFont typeface="Arial" panose="020B0604020202020204" pitchFamily="34" charset="0"/>
              <a:buChar char="•"/>
            </a:pPr>
            <a:r>
              <a:rPr lang="en-US" sz="2400" dirty="0" smtClean="0"/>
              <a:t>AHRQ-funded Toolkit produced by Univ. of Colorado School of Medicine: </a:t>
            </a:r>
            <a:r>
              <a:rPr lang="en-US" dirty="0" smtClean="0"/>
              <a:t>http://www.ucdenver.edu/academics/colleges/medicalschool/programs/crisp/training/toolkits/textingtoolkit/Pages/default.aspx</a:t>
            </a:r>
          </a:p>
          <a:p>
            <a:pPr marL="342900" indent="-342900">
              <a:buFont typeface="Arial" panose="020B0604020202020204" pitchFamily="34" charset="0"/>
              <a:buChar char="•"/>
            </a:pPr>
            <a:r>
              <a:rPr lang="en-US" sz="2400" dirty="0" smtClean="0"/>
              <a:t>HIMSS website </a:t>
            </a:r>
            <a:r>
              <a:rPr lang="en-US" sz="2400" baseline="30000" dirty="0" smtClean="0">
                <a:hlinkClick r:id="rId4"/>
              </a:rPr>
              <a:t>http</a:t>
            </a:r>
            <a:r>
              <a:rPr lang="en-US" sz="2400" baseline="30000" dirty="0">
                <a:hlinkClick r:id="rId4"/>
              </a:rPr>
              <a:t>://</a:t>
            </a:r>
            <a:r>
              <a:rPr lang="en-US" sz="2400" baseline="30000" dirty="0" smtClean="0">
                <a:hlinkClick r:id="rId4"/>
              </a:rPr>
              <a:t>www.himss.org/library/mhealthC</a:t>
            </a:r>
            <a:endParaRPr lang="en-US" sz="2400" baseline="30000" dirty="0" smtClean="0"/>
          </a:p>
          <a:p>
            <a:pPr marL="342900" indent="-342900">
              <a:buFont typeface="Arial" panose="020B0604020202020204" pitchFamily="34" charset="0"/>
              <a:buChar char="•"/>
            </a:pPr>
            <a:r>
              <a:rPr lang="en-US" sz="2400" dirty="0" smtClean="0"/>
              <a:t>Center for Care Innovations </a:t>
            </a:r>
            <a:r>
              <a:rPr lang="en-US" sz="2400" dirty="0"/>
              <a:t>Texting Toolkit </a:t>
            </a:r>
            <a:r>
              <a:rPr lang="en-US" dirty="0"/>
              <a:t>http://www.careinnovations.org/knowledge-center/texting-for-better-care-toolkit</a:t>
            </a:r>
            <a:endParaRPr lang="en-US" dirty="0" smtClean="0"/>
          </a:p>
          <a:p>
            <a:pPr marL="342900" indent="-342900">
              <a:buFont typeface="Arial" panose="020B0604020202020204" pitchFamily="34" charset="0"/>
              <a:buChar char="•"/>
            </a:pPr>
            <a:r>
              <a:rPr lang="en-US" sz="2400" dirty="0" smtClean="0"/>
              <a:t>Privacyrights.org</a:t>
            </a:r>
          </a:p>
          <a:p>
            <a:endParaRPr lang="es-MX" sz="2400" dirty="0"/>
          </a:p>
        </p:txBody>
      </p:sp>
    </p:spTree>
    <p:extLst>
      <p:ext uri="{BB962C8B-B14F-4D97-AF65-F5344CB8AC3E}">
        <p14:creationId xmlns:p14="http://schemas.microsoft.com/office/powerpoint/2010/main" val="3739194304"/>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7239000" cy="7155805"/>
          </a:xfrm>
          <a:prstGeom prst="rect">
            <a:avLst/>
          </a:prstGeom>
          <a:noFill/>
        </p:spPr>
        <p:txBody>
          <a:bodyPr wrap="square" rtlCol="0">
            <a:spAutoFit/>
          </a:bodyPr>
          <a:lstStyle/>
          <a:p>
            <a:pPr algn="ctr"/>
            <a:r>
              <a:rPr lang="en-US" sz="2800" dirty="0" smtClean="0">
                <a:latin typeface="+mj-lt"/>
              </a:rPr>
              <a:t>References</a:t>
            </a:r>
          </a:p>
          <a:p>
            <a:pPr algn="ctr"/>
            <a:endParaRPr lang="en-US" sz="2800" dirty="0"/>
          </a:p>
          <a:p>
            <a:pPr>
              <a:spcBef>
                <a:spcPts val="600"/>
              </a:spcBef>
            </a:pPr>
            <a:r>
              <a:rPr lang="en-US" baseline="30000" dirty="0" smtClean="0"/>
              <a:t>1</a:t>
            </a:r>
            <a:r>
              <a:rPr lang="en-US" dirty="0"/>
              <a:t>World Health Organization. (2011) </a:t>
            </a:r>
            <a:r>
              <a:rPr lang="en-US" dirty="0" err="1"/>
              <a:t>mHealth</a:t>
            </a:r>
            <a:r>
              <a:rPr lang="en-US" dirty="0"/>
              <a:t>: New Horizons for Health through Mobile Technologies: Based on the Findings of the Second Global Survey on eHealth (Global Observatory for eHealth Series, Volume 3). </a:t>
            </a:r>
            <a:br>
              <a:rPr lang="en-US" dirty="0"/>
            </a:br>
            <a:r>
              <a:rPr lang="en-US" dirty="0"/>
              <a:t>ISBN: 978-92-4-156425-0.</a:t>
            </a:r>
          </a:p>
          <a:p>
            <a:pPr>
              <a:spcBef>
                <a:spcPts val="600"/>
              </a:spcBef>
            </a:pPr>
            <a:r>
              <a:rPr lang="en-US" baseline="30000" dirty="0" smtClean="0"/>
              <a:t> 2</a:t>
            </a:r>
            <a:r>
              <a:rPr lang="en-US" dirty="0"/>
              <a:t>Pew Research Center.  (October 2015) by Monica Anderson. The Demographics of Device Ownership. Retrieved from http://www.pewinternet.org/2015/10/29/the-demographics-of-device-ownership</a:t>
            </a:r>
            <a:r>
              <a:rPr lang="en-US" dirty="0" smtClean="0"/>
              <a:t>/</a:t>
            </a:r>
            <a:endParaRPr lang="en-US" dirty="0"/>
          </a:p>
          <a:p>
            <a:pPr>
              <a:spcBef>
                <a:spcPts val="600"/>
              </a:spcBef>
            </a:pPr>
            <a:r>
              <a:rPr lang="en-US" baseline="30000" dirty="0" smtClean="0"/>
              <a:t>3</a:t>
            </a:r>
            <a:r>
              <a:rPr lang="en-US" dirty="0"/>
              <a:t>Slack, W. V. (1978). Patient counseling by computer. </a:t>
            </a:r>
            <a:r>
              <a:rPr lang="en-US" i="1" dirty="0"/>
              <a:t>Proceedings of the Annual Symposium on Computer Application in Medical Care, </a:t>
            </a:r>
            <a:r>
              <a:rPr lang="en-US" dirty="0"/>
              <a:t>, 222-226</a:t>
            </a:r>
            <a:r>
              <a:rPr lang="en-US" dirty="0" smtClean="0"/>
              <a:t>.</a:t>
            </a:r>
          </a:p>
          <a:p>
            <a:pPr>
              <a:spcBef>
                <a:spcPts val="600"/>
              </a:spcBef>
            </a:pPr>
            <a:r>
              <a:rPr lang="en-US" baseline="30000" dirty="0"/>
              <a:t>4</a:t>
            </a:r>
            <a:r>
              <a:rPr lang="en-US" baseline="30000" dirty="0" smtClean="0"/>
              <a:t> </a:t>
            </a:r>
            <a:r>
              <a:rPr lang="en-US" dirty="0" smtClean="0"/>
              <a:t>Sands, D. (2016) </a:t>
            </a:r>
            <a:r>
              <a:rPr lang="en-US" i="1" dirty="0" smtClean="0"/>
              <a:t>Proceedings of the Population Health Forum, HealthCare IT News. </a:t>
            </a:r>
            <a:r>
              <a:rPr lang="en-US" dirty="0"/>
              <a:t>Retrieved from http://mobihealthnews.com/content/society-participatory-medicine-co-founder-health-happens-between-visits</a:t>
            </a:r>
            <a:r>
              <a:rPr lang="en-US" dirty="0" smtClean="0"/>
              <a:t>.</a:t>
            </a:r>
          </a:p>
          <a:p>
            <a:pPr>
              <a:spcBef>
                <a:spcPts val="600"/>
              </a:spcBef>
            </a:pPr>
            <a:r>
              <a:rPr lang="en-US" baseline="30000" dirty="0"/>
              <a:t>5</a:t>
            </a:r>
            <a:r>
              <a:rPr lang="en-US" dirty="0" smtClean="0"/>
              <a:t>Chow</a:t>
            </a:r>
            <a:r>
              <a:rPr lang="en-US" dirty="0"/>
              <a:t>, C. K., Redfern, J., Hillis, G. S., Thakkar, J., Santo, K., Hackett, M. L.. . Thiagalingam, A. (2015). Effect of lifestyle-focused text messaging on risk factor modification in patients with coronary heart disease: A randomized clinical trial.</a:t>
            </a:r>
            <a:r>
              <a:rPr lang="en-US" i="1" dirty="0"/>
              <a:t> </a:t>
            </a:r>
            <a:r>
              <a:rPr lang="en-US" i="1" dirty="0" smtClean="0"/>
              <a:t>JAMA,</a:t>
            </a:r>
            <a:r>
              <a:rPr lang="en-US" i="1" dirty="0"/>
              <a:t> 314</a:t>
            </a:r>
            <a:r>
              <a:rPr lang="en-US" dirty="0"/>
              <a:t>(12), 1255</a:t>
            </a:r>
            <a:r>
              <a:rPr lang="en-US" dirty="0" smtClean="0"/>
              <a:t>.</a:t>
            </a:r>
          </a:p>
          <a:p>
            <a:endParaRPr lang="en-US" dirty="0" smtClean="0"/>
          </a:p>
          <a:p>
            <a:endParaRPr lang="en-US" dirty="0"/>
          </a:p>
          <a:p>
            <a:endParaRPr lang="en-US" dirty="0"/>
          </a:p>
          <a:p>
            <a:pPr algn="ctr"/>
            <a:endParaRPr lang="es-MX" dirty="0"/>
          </a:p>
        </p:txBody>
      </p:sp>
    </p:spTree>
    <p:extLst>
      <p:ext uri="{BB962C8B-B14F-4D97-AF65-F5344CB8AC3E}">
        <p14:creationId xmlns:p14="http://schemas.microsoft.com/office/powerpoint/2010/main" val="1591318520"/>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620000" cy="4442242"/>
          </a:xfrm>
          <a:prstGeom prst="rect">
            <a:avLst/>
          </a:prstGeom>
          <a:noFill/>
        </p:spPr>
        <p:txBody>
          <a:bodyPr wrap="square" rtlCol="0">
            <a:spAutoFit/>
          </a:bodyPr>
          <a:lstStyle/>
          <a:p>
            <a:pPr algn="ctr">
              <a:spcBef>
                <a:spcPts val="600"/>
              </a:spcBef>
            </a:pPr>
            <a:r>
              <a:rPr lang="en-US" sz="2800" dirty="0" smtClean="0">
                <a:latin typeface="+mj-lt"/>
              </a:rPr>
              <a:t>References </a:t>
            </a:r>
          </a:p>
          <a:p>
            <a:pPr algn="ctr">
              <a:spcBef>
                <a:spcPts val="600"/>
              </a:spcBef>
            </a:pPr>
            <a:endParaRPr lang="en-US" sz="2800" baseline="30000" dirty="0">
              <a:latin typeface="+mj-lt"/>
            </a:endParaRPr>
          </a:p>
          <a:p>
            <a:pPr>
              <a:spcBef>
                <a:spcPts val="600"/>
              </a:spcBef>
            </a:pPr>
            <a:r>
              <a:rPr lang="en-US" baseline="30000" dirty="0" smtClean="0"/>
              <a:t>6</a:t>
            </a:r>
            <a:r>
              <a:rPr lang="en-US" dirty="0" smtClean="0"/>
              <a:t>Direct </a:t>
            </a:r>
            <a:r>
              <a:rPr lang="en-US" dirty="0"/>
              <a:t>Marketing Association. Telephone Consumer Protection Act (TCPA), </a:t>
            </a:r>
            <a:r>
              <a:rPr lang="en-US" dirty="0" err="1"/>
              <a:t>Robocalls</a:t>
            </a:r>
            <a:r>
              <a:rPr lang="en-US" dirty="0"/>
              <a:t> and Text Messaging. Retrieved from </a:t>
            </a:r>
            <a:r>
              <a:rPr lang="en-US" dirty="0">
                <a:hlinkClick r:id="rId3"/>
              </a:rPr>
              <a:t>https://thedma.org/resources/compliance-resources/tcpa</a:t>
            </a:r>
            <a:r>
              <a:rPr lang="en-US" dirty="0" smtClean="0">
                <a:hlinkClick r:id="rId3"/>
              </a:rPr>
              <a:t>/</a:t>
            </a:r>
            <a:r>
              <a:rPr lang="en-US" dirty="0" smtClean="0"/>
              <a:t> </a:t>
            </a:r>
          </a:p>
          <a:p>
            <a:pPr>
              <a:spcBef>
                <a:spcPts val="600"/>
              </a:spcBef>
            </a:pPr>
            <a:r>
              <a:rPr lang="en-US" baseline="30000" dirty="0" smtClean="0"/>
              <a:t>7</a:t>
            </a:r>
            <a:r>
              <a:rPr lang="en-US" dirty="0" smtClean="0"/>
              <a:t>Jacobs, M.R. &amp; Kane K.R.  (September 2015) “FCC Clarifies TCPA Exemptions for Health Care Calls.” </a:t>
            </a:r>
            <a:r>
              <a:rPr lang="en-US" dirty="0" err="1" smtClean="0"/>
              <a:t>Michelman</a:t>
            </a:r>
            <a:r>
              <a:rPr lang="en-US" dirty="0" smtClean="0"/>
              <a:t> &amp; Robinson LLP. Retrieved July 12, 2016 from </a:t>
            </a:r>
            <a:r>
              <a:rPr lang="en-US" dirty="0" smtClean="0">
                <a:hlinkClick r:id="rId4"/>
              </a:rPr>
              <a:t>http://www.mrllp.com/blog-fcc-clarifies-tcpa-exemptions-for-health-care-calls</a:t>
            </a:r>
            <a:endParaRPr lang="en-US" dirty="0" smtClean="0"/>
          </a:p>
          <a:p>
            <a:pPr>
              <a:spcBef>
                <a:spcPts val="600"/>
              </a:spcBef>
            </a:pPr>
            <a:r>
              <a:rPr lang="en-US" baseline="30000" dirty="0" smtClean="0"/>
              <a:t>8</a:t>
            </a:r>
            <a:r>
              <a:rPr lang="en-US" dirty="0" smtClean="0"/>
              <a:t>Comstock, J. (February 2013) “How HIPAA Hampers Text Messages for Health.” </a:t>
            </a:r>
            <a:r>
              <a:rPr lang="en-US" dirty="0" err="1" smtClean="0"/>
              <a:t>MobiHealth</a:t>
            </a:r>
            <a:r>
              <a:rPr lang="en-US" dirty="0" smtClean="0"/>
              <a:t> News. Retrieved from http</a:t>
            </a:r>
            <a:r>
              <a:rPr lang="en-US" dirty="0"/>
              <a:t>://mobihealthnews.com/20440/how-hipaa-hampers-text-messages-for-health</a:t>
            </a:r>
            <a:endParaRPr lang="en-US" dirty="0" smtClean="0"/>
          </a:p>
          <a:p>
            <a:endParaRPr lang="en-US" dirty="0"/>
          </a:p>
          <a:p>
            <a:endParaRPr lang="en-US" cap="all" dirty="0" smtClean="0"/>
          </a:p>
          <a:p>
            <a:endParaRPr lang="en-US" u="sng" cap="all" dirty="0">
              <a:hlinkClick r:id="rId5"/>
            </a:endParaRPr>
          </a:p>
        </p:txBody>
      </p:sp>
    </p:spTree>
    <p:extLst>
      <p:ext uri="{BB962C8B-B14F-4D97-AF65-F5344CB8AC3E}">
        <p14:creationId xmlns:p14="http://schemas.microsoft.com/office/powerpoint/2010/main" val="2384632149"/>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934200" cy="5715000"/>
          </a:xfrm>
        </p:spPr>
        <p:txBody>
          <a:bodyPr/>
          <a:lstStyle/>
          <a:p>
            <a:pPr algn="ctr"/>
            <a:r>
              <a:rPr lang="en-US" dirty="0" smtClean="0"/>
              <a:t>Questions? </a:t>
            </a:r>
            <a:br>
              <a:rPr lang="en-US" dirty="0" smtClean="0"/>
            </a:br>
            <a:r>
              <a:rPr lang="en-US" dirty="0" smtClean="0"/>
              <a:t/>
            </a:r>
            <a:br>
              <a:rPr lang="en-US" dirty="0" smtClean="0"/>
            </a:br>
            <a:r>
              <a:rPr lang="en-US" sz="2000" dirty="0" smtClean="0"/>
              <a:t>Mike Romagnoli, Community Health Care Clinic</a:t>
            </a:r>
            <a:br>
              <a:rPr lang="en-US" sz="2000" dirty="0" smtClean="0"/>
            </a:br>
            <a:r>
              <a:rPr lang="en-US" sz="2000" dirty="0" smtClean="0"/>
              <a:t>mromagnoli@chcconline.org (309) 888-5531</a:t>
            </a:r>
            <a:br>
              <a:rPr lang="en-US" sz="2000" dirty="0" smtClean="0"/>
            </a:br>
            <a:r>
              <a:rPr lang="en-US" sz="2000" dirty="0" smtClean="0">
                <a:hlinkClick r:id="rId3"/>
              </a:rPr>
              <a:t>www.chcchealth.org</a:t>
            </a:r>
            <a:r>
              <a:rPr lang="en-US" sz="2000" dirty="0" smtClean="0"/>
              <a:t/>
            </a:r>
            <a:br>
              <a:rPr lang="en-US" sz="2000" dirty="0" smtClean="0"/>
            </a:br>
            <a:r>
              <a:rPr lang="en-US" sz="2000" dirty="0" smtClean="0"/>
              <a:t>(Appointment reminder integration)</a:t>
            </a:r>
            <a:br>
              <a:rPr lang="en-US" sz="2000" dirty="0" smtClean="0"/>
            </a:br>
            <a:r>
              <a:rPr lang="en-US" sz="2000" dirty="0" smtClean="0"/>
              <a:t/>
            </a:r>
            <a:br>
              <a:rPr lang="en-US" sz="2000" dirty="0" smtClean="0"/>
            </a:br>
            <a:r>
              <a:rPr lang="en-US" sz="2000" dirty="0" smtClean="0"/>
              <a:t>Laurie Sabol, Family Health Partnership Clinic</a:t>
            </a:r>
            <a:br>
              <a:rPr lang="en-US" sz="2000" dirty="0" smtClean="0"/>
            </a:br>
            <a:r>
              <a:rPr lang="en-US" sz="2000" dirty="0" smtClean="0">
                <a:hlinkClick r:id="rId4"/>
              </a:rPr>
              <a:t>lsabol@hpclinic.org</a:t>
            </a:r>
            <a:r>
              <a:rPr lang="en-US" sz="2000" dirty="0" smtClean="0"/>
              <a:t> 779-220-9300</a:t>
            </a:r>
            <a:br>
              <a:rPr lang="en-US" sz="2000" dirty="0" smtClean="0"/>
            </a:br>
            <a:r>
              <a:rPr lang="en-US" sz="2000" dirty="0" smtClean="0">
                <a:hlinkClick r:id="rId5"/>
              </a:rPr>
              <a:t>www.hpclinic.org</a:t>
            </a:r>
            <a:r>
              <a:rPr lang="en-US" sz="2000" dirty="0" smtClean="0"/>
              <a:t/>
            </a:r>
            <a:br>
              <a:rPr lang="en-US" sz="2000" dirty="0" smtClean="0"/>
            </a:br>
            <a:r>
              <a:rPr lang="en-US" sz="2000" dirty="0" smtClean="0"/>
              <a:t>(Chronic disease texting program)</a:t>
            </a:r>
            <a:br>
              <a:rPr lang="en-US" sz="2000" dirty="0" smtClean="0"/>
            </a:br>
            <a:r>
              <a:rPr lang="en-US" sz="2000" dirty="0" smtClean="0"/>
              <a:t/>
            </a:r>
            <a:br>
              <a:rPr lang="en-US" sz="2000" dirty="0" smtClean="0"/>
            </a:br>
            <a:r>
              <a:rPr lang="en-US" sz="2000" dirty="0" smtClean="0"/>
              <a:t>Starting your own program? We would be happy to</a:t>
            </a:r>
            <a:br>
              <a:rPr lang="en-US" sz="2000" dirty="0" smtClean="0"/>
            </a:br>
            <a:r>
              <a:rPr lang="en-US" sz="2000" dirty="0" smtClean="0"/>
              <a:t>talk further about our experience.</a:t>
            </a:r>
            <a:r>
              <a:rPr lang="en-US" dirty="0" smtClean="0"/>
              <a:t/>
            </a:r>
            <a:br>
              <a:rPr lang="en-US" dirty="0" smtClean="0"/>
            </a:br>
            <a:endParaRPr lang="es-MX" dirty="0"/>
          </a:p>
        </p:txBody>
      </p:sp>
    </p:spTree>
    <p:extLst>
      <p:ext uri="{BB962C8B-B14F-4D97-AF65-F5344CB8AC3E}">
        <p14:creationId xmlns:p14="http://schemas.microsoft.com/office/powerpoint/2010/main" val="352651068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4" y="4114800"/>
            <a:ext cx="164626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9084" y="1752600"/>
            <a:ext cx="5093516" cy="665163"/>
          </a:xfrm>
        </p:spPr>
        <p:txBody>
          <a:bodyPr/>
          <a:lstStyle/>
          <a:p>
            <a:pPr algn="l"/>
            <a:r>
              <a:rPr lang="en-US" dirty="0" smtClean="0"/>
              <a:t>Appointment reminder texting</a:t>
            </a:r>
            <a:endParaRPr lang="es-MX" dirty="0"/>
          </a:p>
        </p:txBody>
      </p:sp>
      <p:sp>
        <p:nvSpPr>
          <p:cNvPr id="4" name="TextBox 3"/>
          <p:cNvSpPr txBox="1"/>
          <p:nvPr/>
        </p:nvSpPr>
        <p:spPr>
          <a:xfrm>
            <a:off x="2611821" y="4983143"/>
            <a:ext cx="3987030" cy="954107"/>
          </a:xfrm>
          <a:prstGeom prst="rect">
            <a:avLst/>
          </a:prstGeom>
          <a:noFill/>
        </p:spPr>
        <p:txBody>
          <a:bodyPr wrap="square" rtlCol="0">
            <a:spAutoFit/>
          </a:bodyPr>
          <a:lstStyle/>
          <a:p>
            <a:r>
              <a:rPr lang="en-US" sz="2800" dirty="0" smtClean="0">
                <a:latin typeface="+mj-lt"/>
              </a:rPr>
              <a:t>Diabetes/hypertension</a:t>
            </a:r>
          </a:p>
          <a:p>
            <a:r>
              <a:rPr lang="en-US" sz="2800" dirty="0" smtClean="0">
                <a:latin typeface="+mj-lt"/>
              </a:rPr>
              <a:t>Support texting FHPC</a:t>
            </a:r>
            <a:endParaRPr lang="es-MX" sz="2800" dirty="0">
              <a:latin typeface="+mj-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84" y="457200"/>
            <a:ext cx="4498975"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4937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sabol\Desktop\im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199" y="990600"/>
            <a:ext cx="6369469" cy="492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3537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752600"/>
            <a:ext cx="5257800" cy="990600"/>
          </a:xfrm>
        </p:spPr>
        <p:txBody>
          <a:bodyPr>
            <a:normAutofit fontScale="90000"/>
          </a:bodyPr>
          <a:lstStyle/>
          <a:p>
            <a:r>
              <a:rPr lang="en-US" sz="4400" dirty="0" smtClean="0"/>
              <a:t/>
            </a:r>
            <a:br>
              <a:rPr lang="en-US" sz="4400" dirty="0" smtClean="0"/>
            </a:br>
            <a:r>
              <a:rPr lang="en-US" sz="4900" dirty="0" smtClean="0"/>
              <a:t>Objectives</a:t>
            </a:r>
            <a:br>
              <a:rPr lang="en-US" sz="4900" dirty="0" smtClean="0"/>
            </a:br>
            <a:endParaRPr lang="es-MX" sz="4900" dirty="0"/>
          </a:p>
        </p:txBody>
      </p:sp>
      <p:sp>
        <p:nvSpPr>
          <p:cNvPr id="4" name="Text Placeholder 3"/>
          <p:cNvSpPr>
            <a:spLocks noGrp="1"/>
          </p:cNvSpPr>
          <p:nvPr>
            <p:ph type="body" sz="quarter" idx="13"/>
          </p:nvPr>
        </p:nvSpPr>
        <p:spPr>
          <a:xfrm>
            <a:off x="457200" y="2971800"/>
            <a:ext cx="6248400" cy="3581400"/>
          </a:xfrm>
        </p:spPr>
        <p:txBody>
          <a:bodyPr>
            <a:normAutofit lnSpcReduction="10000"/>
          </a:bodyPr>
          <a:lstStyle/>
          <a:p>
            <a:pPr marL="342900" indent="-342900">
              <a:buFont typeface="Arial" panose="020B0604020202020204" pitchFamily="34" charset="0"/>
              <a:buChar char="•"/>
            </a:pPr>
            <a:r>
              <a:rPr lang="en-US" sz="2400" dirty="0" smtClean="0">
                <a:solidFill>
                  <a:schemeClr val="tx1"/>
                </a:solidFill>
              </a:rPr>
              <a:t>Offer information on mobile Health </a:t>
            </a:r>
          </a:p>
          <a:p>
            <a:r>
              <a:rPr lang="en-US" sz="2400" dirty="0" smtClean="0">
                <a:solidFill>
                  <a:schemeClr val="tx1"/>
                </a:solidFill>
              </a:rPr>
              <a:t>as it applies to free/charitable clinics</a:t>
            </a: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r>
              <a:rPr lang="en-US" sz="2400" dirty="0" smtClean="0">
                <a:solidFill>
                  <a:schemeClr val="tx1"/>
                </a:solidFill>
              </a:rPr>
              <a:t>Share Community Health Care Clinic’s and </a:t>
            </a:r>
          </a:p>
          <a:p>
            <a:r>
              <a:rPr lang="en-US" sz="2400" dirty="0" smtClean="0">
                <a:solidFill>
                  <a:schemeClr val="tx1"/>
                </a:solidFill>
              </a:rPr>
              <a:t>Family Health Partnership Clinic’s</a:t>
            </a:r>
          </a:p>
          <a:p>
            <a:r>
              <a:rPr lang="en-US" sz="2400" dirty="0" smtClean="0">
                <a:solidFill>
                  <a:schemeClr val="tx1"/>
                </a:solidFill>
              </a:rPr>
              <a:t>experience with a patient texting program</a:t>
            </a: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r>
              <a:rPr lang="en-US" sz="2400" dirty="0" smtClean="0">
                <a:solidFill>
                  <a:schemeClr val="tx1"/>
                </a:solidFill>
              </a:rPr>
              <a:t>Identify resources for free and charitable clinics to launch their own programs</a:t>
            </a:r>
            <a:endParaRPr lang="es-MX" sz="2400" dirty="0">
              <a:solidFill>
                <a:schemeClr val="tx1"/>
              </a:solidFill>
            </a:endParaRPr>
          </a:p>
        </p:txBody>
      </p:sp>
    </p:spTree>
    <p:extLst>
      <p:ext uri="{BB962C8B-B14F-4D97-AF65-F5344CB8AC3E}">
        <p14:creationId xmlns:p14="http://schemas.microsoft.com/office/powerpoint/2010/main" val="218839258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91400" cy="5632311"/>
          </a:xfrm>
          <a:prstGeom prst="rect">
            <a:avLst/>
          </a:prstGeom>
          <a:noFill/>
        </p:spPr>
        <p:txBody>
          <a:bodyPr wrap="square" rtlCol="0">
            <a:spAutoFit/>
          </a:bodyPr>
          <a:lstStyle/>
          <a:p>
            <a:pPr algn="ctr"/>
            <a:r>
              <a:rPr lang="en-US" sz="3600" dirty="0" smtClean="0"/>
              <a:t>Background</a:t>
            </a:r>
          </a:p>
          <a:p>
            <a:pPr algn="ctr"/>
            <a:endParaRPr lang="en-US" sz="3600" dirty="0" smtClean="0"/>
          </a:p>
          <a:p>
            <a:pPr marL="342900" indent="-342900">
              <a:buFont typeface="Arial" panose="020B0604020202020204" pitchFamily="34" charset="0"/>
              <a:buChar char="•"/>
            </a:pPr>
            <a:r>
              <a:rPr lang="en-US" sz="2400" dirty="0" smtClean="0"/>
              <a:t>Mobile health or “</a:t>
            </a:r>
            <a:r>
              <a:rPr lang="en-US" sz="2400" dirty="0" err="1" smtClean="0"/>
              <a:t>mHealth</a:t>
            </a:r>
            <a:r>
              <a:rPr lang="en-US" sz="2400" dirty="0" smtClean="0"/>
              <a:t>” is defined as the practice of medicine and public health using mobile devices.</a:t>
            </a:r>
            <a:r>
              <a:rPr lang="en-US" sz="2400" baseline="30000" dirty="0"/>
              <a:t>1</a:t>
            </a:r>
            <a:endParaRPr lang="en-US" sz="2400" dirty="0" smtClean="0"/>
          </a:p>
          <a:p>
            <a:pPr marL="342900" indent="-342900">
              <a:buFont typeface="Arial" panose="020B0604020202020204" pitchFamily="34" charset="0"/>
              <a:buChar char="•"/>
            </a:pPr>
            <a:r>
              <a:rPr lang="en-US" sz="2400" dirty="0" smtClean="0"/>
              <a:t>SMS is Short </a:t>
            </a:r>
            <a:r>
              <a:rPr lang="en-US" sz="2400" dirty="0"/>
              <a:t>M</a:t>
            </a:r>
            <a:r>
              <a:rPr lang="en-US" sz="2400" dirty="0" smtClean="0"/>
              <a:t>essage </a:t>
            </a:r>
            <a:r>
              <a:rPr lang="en-US" sz="2400" dirty="0"/>
              <a:t>S</a:t>
            </a:r>
            <a:r>
              <a:rPr lang="en-US" sz="2400" dirty="0" smtClean="0"/>
              <a:t>ervice. (160 characters)</a:t>
            </a:r>
          </a:p>
          <a:p>
            <a:pPr marL="342900" indent="-342900">
              <a:buFont typeface="Arial" panose="020B0604020202020204" pitchFamily="34" charset="0"/>
              <a:buChar char="•"/>
            </a:pPr>
            <a:r>
              <a:rPr lang="en-US" sz="2400" dirty="0" err="1" smtClean="0"/>
              <a:t>mHealth</a:t>
            </a:r>
            <a:r>
              <a:rPr lang="en-US" sz="2400" dirty="0" smtClean="0"/>
              <a:t> has evolved as a result of:</a:t>
            </a:r>
          </a:p>
          <a:p>
            <a:endParaRPr lang="en-US" sz="2400" dirty="0" smtClean="0"/>
          </a:p>
          <a:p>
            <a:pPr marL="457200" indent="-457200">
              <a:buFont typeface="+mj-lt"/>
              <a:buAutoNum type="arabicParenR"/>
            </a:pPr>
            <a:r>
              <a:rPr lang="en-US" sz="2400" dirty="0" smtClean="0"/>
              <a:t>The wide availability of cell phones, even among traditionally hard-to-reach populations, such as rural and low-income. Statistics: 86% of Americans with incomes &lt;$30,000 own cell phones. 50% of this group own smartphones.</a:t>
            </a:r>
            <a:r>
              <a:rPr lang="en-US" sz="2400" baseline="30000" dirty="0" smtClean="0"/>
              <a:t>2</a:t>
            </a:r>
            <a:endParaRPr lang="en-US" sz="2400" dirty="0" smtClean="0"/>
          </a:p>
          <a:p>
            <a:pPr marL="457200" indent="-457200">
              <a:buFont typeface="+mj-lt"/>
              <a:buAutoNum type="arabicParenR"/>
            </a:pPr>
            <a:r>
              <a:rPr lang="en-US" sz="2400" dirty="0" smtClean="0"/>
              <a:t>The movement toward containing health care costs by </a:t>
            </a:r>
          </a:p>
          <a:p>
            <a:pPr lvl="1"/>
            <a:r>
              <a:rPr lang="en-US" sz="2400" dirty="0" smtClean="0"/>
              <a:t>actively involving patients in their care</a:t>
            </a:r>
            <a:endParaRPr lang="es-MX" sz="2400" dirty="0"/>
          </a:p>
        </p:txBody>
      </p:sp>
    </p:spTree>
    <p:extLst>
      <p:ext uri="{BB962C8B-B14F-4D97-AF65-F5344CB8AC3E}">
        <p14:creationId xmlns:p14="http://schemas.microsoft.com/office/powerpoint/2010/main" val="83975884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sabol\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768" y="762000"/>
            <a:ext cx="6741832" cy="556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97596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029"/>
            <a:ext cx="7696200" cy="5677171"/>
          </a:xfrm>
        </p:spPr>
        <p:txBody>
          <a:bodyPr>
            <a:normAutofit fontScale="90000"/>
          </a:bodyPr>
          <a:lstStyle/>
          <a:p>
            <a:pPr algn="l"/>
            <a:r>
              <a:rPr lang="en-US" dirty="0" smtClean="0"/>
              <a:t>“The basis for our use of the computer in medicine is the thesis that </a:t>
            </a:r>
            <a:r>
              <a:rPr lang="en-US" b="1" dirty="0" smtClean="0"/>
              <a:t>the largest and least utilized provider of health care is the patient</a:t>
            </a:r>
            <a:r>
              <a:rPr lang="en-US" dirty="0" smtClean="0"/>
              <a:t>.”</a:t>
            </a:r>
            <a:br>
              <a:rPr lang="en-US" dirty="0" smtClean="0"/>
            </a:br>
            <a:r>
              <a:rPr lang="en-US" dirty="0" smtClean="0"/>
              <a:t>--</a:t>
            </a:r>
            <a:r>
              <a:rPr lang="en-US" sz="2400" dirty="0" smtClean="0"/>
              <a:t>Warner Slack, MD, Harvard Medical School</a:t>
            </a:r>
            <a:r>
              <a:rPr lang="en-US" dirty="0" smtClean="0"/>
              <a:t/>
            </a:r>
            <a:br>
              <a:rPr lang="en-US" dirty="0" smtClean="0"/>
            </a:br>
            <a:r>
              <a:rPr lang="en-US" sz="2000" dirty="0" smtClean="0"/>
              <a:t>Proceedings of the Annual Symposium on Computer Application in Medical Care, </a:t>
            </a:r>
            <a:br>
              <a:rPr lang="en-US" sz="2000" dirty="0" smtClean="0"/>
            </a:br>
            <a:r>
              <a:rPr lang="en-US" sz="2000" dirty="0" smtClean="0"/>
              <a:t>1978</a:t>
            </a:r>
            <a:r>
              <a:rPr lang="en-US" sz="2000" baseline="30000" dirty="0" smtClean="0"/>
              <a:t>3</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dirty="0" smtClean="0"/>
              <a:t>“Health happens between visits.”</a:t>
            </a:r>
            <a:br>
              <a:rPr lang="en-US" dirty="0" smtClean="0"/>
            </a:br>
            <a:r>
              <a:rPr lang="en-US" dirty="0" smtClean="0"/>
              <a:t>--</a:t>
            </a:r>
            <a:r>
              <a:rPr lang="en-US" sz="2400" dirty="0" smtClean="0"/>
              <a:t>Danny Sands, MD, Co-founder Society for Participatory Medicine</a:t>
            </a:r>
            <a:r>
              <a:rPr lang="en-US" dirty="0" smtClean="0"/>
              <a:t/>
            </a:r>
            <a:br>
              <a:rPr lang="en-US" dirty="0" smtClean="0"/>
            </a:br>
            <a:r>
              <a:rPr lang="en-US" sz="2000" dirty="0" smtClean="0"/>
              <a:t>Proceedings of the Population Health Forum, Healthcare IT News </a:t>
            </a:r>
            <a:r>
              <a:rPr lang="en-US" sz="2000" baseline="30000" dirty="0" smtClean="0"/>
              <a:t>4</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s-MX" dirty="0"/>
          </a:p>
        </p:txBody>
      </p:sp>
      <p:pic>
        <p:nvPicPr>
          <p:cNvPr id="1027" name="Picture 3" descr="C:\Users\lsabol\Desktop\im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724400"/>
            <a:ext cx="4643437"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1675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sabol\Desktop\im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2353270"/>
            <a:ext cx="29946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OPENText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440401" y="3276600"/>
            <a:ext cx="5257800" cy="923330"/>
          </a:xfrm>
          <a:prstGeom prst="rect">
            <a:avLst/>
          </a:prstGeom>
          <a:noFill/>
        </p:spPr>
        <p:txBody>
          <a:bodyPr wrap="square" rtlCol="0">
            <a:spAutoFit/>
          </a:bodyPr>
          <a:lstStyle/>
          <a:p>
            <a:r>
              <a:rPr lang="en-US" dirty="0" smtClean="0"/>
              <a:t>A $2million initiative to increase engagement of Medicaid patients in the Chronic Pain Initiative, which seeks alternatives to opioid therapy</a:t>
            </a:r>
            <a:endParaRPr lang="es-MX"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50" y="4648200"/>
            <a:ext cx="5534798" cy="1476581"/>
          </a:xfrm>
          <a:prstGeom prst="rect">
            <a:avLst/>
          </a:prstGeom>
        </p:spPr>
      </p:pic>
    </p:spTree>
    <p:extLst>
      <p:ext uri="{BB962C8B-B14F-4D97-AF65-F5344CB8AC3E}">
        <p14:creationId xmlns:p14="http://schemas.microsoft.com/office/powerpoint/2010/main" val="350356912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3724</TotalTime>
  <Words>2874</Words>
  <Application>Microsoft Office PowerPoint</Application>
  <PresentationFormat>On-screen Show (4:3)</PresentationFormat>
  <Paragraphs>207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Composite</vt:lpstr>
      <vt:lpstr> Let’s Talk About Text, Baby.</vt:lpstr>
      <vt:lpstr>PowerPoint Presentation</vt:lpstr>
      <vt:lpstr>Appointment reminder texting</vt:lpstr>
      <vt:lpstr>PowerPoint Presentation</vt:lpstr>
      <vt:lpstr> Objectives </vt:lpstr>
      <vt:lpstr>PowerPoint Presentation</vt:lpstr>
      <vt:lpstr>PowerPoint Presentation</vt:lpstr>
      <vt:lpstr>“The basis for our use of the computer in medicine is the thesis that the largest and least utilized provider of health care is the patient.” --Warner Slack, MD, Harvard Medical School Proceedings of the Annual Symposium on Computer Application in Medical Care,  19783   “Health happens between visits.” --Danny Sands, MD, Co-founder Society for Participatory Medicine Proceedings of the Population Health Forum, Healthcare IT News 4     </vt:lpstr>
      <vt:lpstr>PowerPoint Presentation</vt:lpstr>
      <vt:lpstr>PowerPoint Presentation</vt:lpstr>
      <vt:lpstr>PowerPoint Presentation</vt:lpstr>
      <vt:lpstr>PowerPoint Presentation</vt:lpstr>
      <vt:lpstr>PowerPoint Presentation</vt:lpstr>
      <vt:lpstr>PowerPoint Presentation</vt:lpstr>
      <vt:lpstr>Chronic disease texting step by step </vt:lpstr>
      <vt:lpstr>PowerPoint Presentation</vt:lpstr>
      <vt:lpstr>PowerPoint Presentation</vt:lpstr>
      <vt:lpstr>PowerPoint Presentation</vt:lpstr>
      <vt:lpstr>PowerPoint Presentation</vt:lpstr>
      <vt:lpstr>For patients: Usually no cost, depending on cell phone plan  For clinics: Generally low-cost; many companies trying to get their product in use; maybe free!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Mike Romagnoli, Community Health Care Clinic mromagnoli@chcconline.org (309) 888-5531 www.chcchealth.org (Appointment reminder integration)  Laurie Sabol, Family Health Partnership Clinic lsabol@hpclinic.org 779-220-9300 www.hpclinic.org (Chronic disease texting program)  Starting your own program? We would be happy to talk further about our experience.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Patients  in the Digital Age</dc:title>
  <dc:creator>Laurie Sabol</dc:creator>
  <cp:lastModifiedBy>Laurie Sabol</cp:lastModifiedBy>
  <cp:revision>206</cp:revision>
  <dcterms:created xsi:type="dcterms:W3CDTF">2016-06-03T17:56:31Z</dcterms:created>
  <dcterms:modified xsi:type="dcterms:W3CDTF">2016-09-06T18:16:31Z</dcterms:modified>
</cp:coreProperties>
</file>